
<file path=[Content_Types].xml><?xml version="1.0" encoding="utf-8"?>
<Types xmlns="http://schemas.openxmlformats.org/package/2006/content-types">
  <Default Extension="xml" ContentType="application/xml"/>
  <Default Extension="mp3" ContentType="audio/mpeg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3170" r:id="rId2"/>
    <p:sldId id="3172" r:id="rId3"/>
    <p:sldId id="3213" r:id="rId4"/>
    <p:sldId id="3174" r:id="rId5"/>
    <p:sldId id="3206" r:id="rId6"/>
    <p:sldId id="3201" r:id="rId7"/>
    <p:sldId id="3196" r:id="rId8"/>
    <p:sldId id="3207" r:id="rId9"/>
    <p:sldId id="3208" r:id="rId10"/>
    <p:sldId id="3209" r:id="rId11"/>
    <p:sldId id="3210" r:id="rId12"/>
    <p:sldId id="3211" r:id="rId13"/>
    <p:sldId id="3202" r:id="rId14"/>
    <p:sldId id="3214" r:id="rId15"/>
    <p:sldId id="3215" r:id="rId16"/>
    <p:sldId id="3217" r:id="rId17"/>
    <p:sldId id="3216" r:id="rId18"/>
    <p:sldId id="3203" r:id="rId19"/>
    <p:sldId id="3221" r:id="rId20"/>
    <p:sldId id="3222" r:id="rId21"/>
    <p:sldId id="3223" r:id="rId22"/>
    <p:sldId id="3204" r:id="rId23"/>
    <p:sldId id="3212" r:id="rId24"/>
    <p:sldId id="3205" r:id="rId25"/>
    <p:sldId id="3200" r:id="rId26"/>
  </p:sldIdLst>
  <p:sldSz cx="9001125" cy="5040313"/>
  <p:notesSz cx="6858000" cy="9144000"/>
  <p:custDataLst>
    <p:tags r:id="rId29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47066" indent="-12757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896351" indent="-25736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45636" indent="-387162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794920" indent="-51695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1597457" algn="l" defTabSz="638983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1916948" algn="l" defTabSz="638983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2236440" algn="l" defTabSz="638983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2555931" algn="l" defTabSz="638983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">
          <p15:clr>
            <a:srgbClr val="A4A3A4"/>
          </p15:clr>
        </p15:guide>
        <p15:guide id="2" orient="horz" pos="2915">
          <p15:clr>
            <a:srgbClr val="A4A3A4"/>
          </p15:clr>
        </p15:guide>
        <p15:guide id="3" pos="2835">
          <p15:clr>
            <a:srgbClr val="A4A3A4"/>
          </p15:clr>
        </p15:guide>
        <p15:guide id="4" pos="390">
          <p15:clr>
            <a:srgbClr val="A4A3A4"/>
          </p15:clr>
        </p15:guide>
        <p15:guide id="5" pos="5248">
          <p15:clr>
            <a:srgbClr val="A4A3A4"/>
          </p15:clr>
        </p15:guide>
        <p15:guide id="6" pos="48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5959"/>
    <a:srgbClr val="17B59E"/>
    <a:srgbClr val="D0E66C"/>
    <a:srgbClr val="5D7D41"/>
    <a:srgbClr val="B3D787"/>
    <a:srgbClr val="DC5F54"/>
    <a:srgbClr val="EBB867"/>
    <a:srgbClr val="E4B842"/>
    <a:srgbClr val="D24977"/>
    <a:srgbClr val="3483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5" autoAdjust="0"/>
    <p:restoredTop sz="95317" autoAdjust="0"/>
  </p:normalViewPr>
  <p:slideViewPr>
    <p:cSldViewPr>
      <p:cViewPr>
        <p:scale>
          <a:sx n="120" d="100"/>
          <a:sy n="120" d="100"/>
        </p:scale>
        <p:origin x="416" y="600"/>
      </p:cViewPr>
      <p:guideLst>
        <p:guide orient="horz" pos="229"/>
        <p:guide orient="horz" pos="2915"/>
        <p:guide pos="2835"/>
        <p:guide pos="390"/>
        <p:guide pos="5248"/>
        <p:guide pos="4836"/>
      </p:guideLst>
    </p:cSldViewPr>
  </p:slideViewPr>
  <p:outlineViewPr>
    <p:cViewPr>
      <p:scale>
        <a:sx n="100" d="100"/>
        <a:sy n="100" d="100"/>
      </p:scale>
      <p:origin x="0" y="-9972"/>
    </p:cViewPr>
  </p:outlin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tags" Target="tags/tag1.xml"/><Relationship Id="rId5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noProof="1" smtClean="0"/>
            </a:lvl1pPr>
          </a:lstStyle>
          <a:p>
            <a:pPr>
              <a:defRPr/>
            </a:pPr>
            <a:fld id="{843730D4-DAA0-4961-8D66-8018B71D47DD}" type="datetimeFigureOut">
              <a:rPr lang="zh-CN" altLang="en-US"/>
              <a:pPr>
                <a:defRPr/>
              </a:pPr>
              <a:t>2019/6/24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noProof="1"/>
            </a:lvl1pPr>
          </a:lstStyle>
          <a:p>
            <a:fld id="{53CB15B2-6539-414E-885F-134AB7BAEF7A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0647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noProof="1"/>
            </a:lvl1pPr>
          </a:lstStyle>
          <a:p>
            <a:pPr>
              <a:defRPr/>
            </a:pPr>
            <a:fld id="{F20F0E08-FCD4-40FB-9946-C51233C97953}" type="datetimeFigureOut">
              <a:rPr lang="zh-CN" altLang="en-US"/>
              <a:pPr>
                <a:defRPr/>
              </a:pPr>
              <a:t>2019/6/24</a:t>
            </a:fld>
            <a:endParaRPr lang="zh-CN" altLang="en-US"/>
          </a:p>
        </p:txBody>
      </p:sp>
      <p:sp>
        <p:nvSpPr>
          <p:cNvPr id="2052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368300" y="685800"/>
            <a:ext cx="6121400" cy="34290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noProof="1"/>
            </a:lvl1pPr>
          </a:lstStyle>
          <a:p>
            <a:fld id="{70CA4341-F6FF-475E-A543-0194832CB00B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8571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18382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37874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957365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276856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597013" algn="l" defTabSz="63853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916504" algn="l" defTabSz="63853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235996" algn="l" defTabSz="63853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555487" algn="l" defTabSz="63853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512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A10EB9B-026B-4DBF-B0DF-F17B4B439C9D}" type="slidenum">
              <a:rPr altLang="en-US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603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322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85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218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921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22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0A1F82C-B601-4AB2-AEE9-68535FDD5228}" type="slidenum">
              <a:rPr altLang="en-US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843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93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10080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696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459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921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22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0A1F82C-B601-4AB2-AEE9-68535FDD5228}" type="slidenum">
              <a:rPr altLang="en-US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918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0414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717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17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A68492C4-473B-4884-9882-18225C6ED146}" type="slidenum">
              <a:rPr altLang="en-US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2338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861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72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921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22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0A1F82C-B601-4AB2-AEE9-68535FDD5228}" type="slidenum">
              <a:rPr altLang="en-US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4872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039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921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22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0A1F82C-B601-4AB2-AEE9-68535FDD5228}" type="slidenum">
              <a:rPr altLang="en-US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4931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512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A10EB9B-026B-4DBF-B0DF-F17B4B439C9D}" type="slidenum">
              <a:rPr altLang="en-US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181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767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921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22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0A1F82C-B601-4AB2-AEE9-68535FDD5228}" type="slidenum">
              <a:rPr altLang="en-US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388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978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845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921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22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0A1F82C-B601-4AB2-AEE9-68535FDD5228}" type="slidenum">
              <a:rPr altLang="en-US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562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864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560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156C02-6AC0-4150-BF14-3C2902387D77}" type="datetimeFigureOut">
              <a:rPr lang="zh-CN" altLang="en-US"/>
              <a:pPr>
                <a:defRPr/>
              </a:pPr>
              <a:t>2019/6/24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7B9ED6-FA7E-4333-AD61-EE26BDBEFB97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34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 dir="u"/>
      </p:transition>
    </mc:Choice>
    <mc:Fallback xmlns="">
      <p:transition spd="slow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E00D82-2001-449E-AD90-3BB6FC1EF930}" type="datetimeFigureOut">
              <a:rPr lang="zh-CN" altLang="en-US"/>
              <a:pPr>
                <a:defRPr/>
              </a:pPr>
              <a:t>2019/6/24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47F294-569F-46BE-9414-D1C28A8AC9F5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21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 dir="u"/>
      </p:transition>
    </mc:Choice>
    <mc:Fallback xmlns="">
      <p:transition spd="slow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18967" y="268832"/>
            <a:ext cx="7763193" cy="973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3898" tIns="31949" rIns="63898" bIns="3194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1"/>
              <a:t>单击此处编辑母版标题样式</a:t>
            </a:r>
            <a:endParaRPr lang="zh-CN" noProof="1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18967" y="1341945"/>
            <a:ext cx="7763193" cy="3198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3898" tIns="31949" rIns="63898" bIns="319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zh-CN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8967" y="4671915"/>
            <a:ext cx="2024698" cy="267725"/>
          </a:xfrm>
          <a:prstGeom prst="rect">
            <a:avLst/>
          </a:prstGeom>
        </p:spPr>
        <p:txBody>
          <a:bodyPr vert="horz" lIns="63898" tIns="31949" rIns="63898" bIns="31949" rtlCol="0" anchor="ctr"/>
          <a:lstStyle>
            <a:lvl1pPr algn="l" eaLnBrk="1" hangingPunct="1">
              <a:defRPr sz="9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3A56D01-2764-4F3F-81D1-FEDBA43AD549}" type="datetimeFigureOut">
              <a:rPr lang="zh-CN" altLang="en-US"/>
              <a:pPr>
                <a:defRPr/>
              </a:pPr>
              <a:t>2019/6/24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1484" y="4671915"/>
            <a:ext cx="3038158" cy="267725"/>
          </a:xfrm>
          <a:prstGeom prst="rect">
            <a:avLst/>
          </a:prstGeom>
        </p:spPr>
        <p:txBody>
          <a:bodyPr vert="horz" lIns="63898" tIns="31949" rIns="63898" bIns="31949" rtlCol="0" anchor="ctr"/>
          <a:lstStyle>
            <a:lvl1pPr algn="ctr" eaLnBrk="1" hangingPunct="1">
              <a:defRPr sz="9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57462" y="4671915"/>
            <a:ext cx="2024698" cy="267725"/>
          </a:xfrm>
          <a:prstGeom prst="rect">
            <a:avLst/>
          </a:prstGeom>
        </p:spPr>
        <p:txBody>
          <a:bodyPr vert="horz" wrap="square" lIns="63898" tIns="31949" rIns="63898" bIns="31949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800" noProof="1">
                <a:solidFill>
                  <a:srgbClr val="898989"/>
                </a:solidFill>
              </a:defRPr>
            </a:lvl1pPr>
          </a:lstStyle>
          <a:p>
            <a:fld id="{481A012C-3782-4128-B36B-91F05AF1EE8F}" type="slidenum">
              <a:rPr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4="http://schemas.microsoft.com/office/powerpoint/2010/main">
    <mc:Choice Requires="p14">
      <p:transition spd="slow" p14:dur="1300" advTm="0">
        <p14:pan dir="u"/>
      </p:transition>
    </mc:Choice>
    <mc:Fallback xmlns="">
      <p:transition spd="slow" advTm="0">
        <p:fade/>
      </p:transition>
    </mc:Fallback>
  </mc:AlternateContent>
  <p:txStyles>
    <p:titleStyle>
      <a:lvl1pPr algn="l" defTabSz="67337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7337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67337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67337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67337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319491" algn="l" defTabSz="67337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638983" algn="l" defTabSz="67337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958474" algn="l" defTabSz="67337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277965" algn="l" defTabSz="67337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68620" indent="-168620" algn="l" defTabSz="673373" rtl="0" eaLnBrk="1" fontAlgn="base" hangingPunct="1">
        <a:lnSpc>
          <a:spcPct val="90000"/>
        </a:lnSpc>
        <a:spcBef>
          <a:spcPts val="734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5861" indent="-168620" algn="l" defTabSz="673373" rtl="0" eaLnBrk="1" fontAlgn="base" hangingPunct="1">
        <a:lnSpc>
          <a:spcPct val="90000"/>
        </a:lnSpc>
        <a:spcBef>
          <a:spcPts val="367"/>
        </a:spcBef>
        <a:spcAft>
          <a:spcPct val="0"/>
        </a:spcAft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41993" indent="-168620" algn="l" defTabSz="673373" rtl="0" eaLnBrk="1" fontAlgn="base" hangingPunct="1">
        <a:lnSpc>
          <a:spcPct val="90000"/>
        </a:lnSpc>
        <a:spcBef>
          <a:spcPts val="367"/>
        </a:spcBef>
        <a:spcAft>
          <a:spcPct val="0"/>
        </a:spcAft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79234" indent="-168620" algn="l" defTabSz="673373" rtl="0" eaLnBrk="1" fontAlgn="base" hangingPunct="1">
        <a:lnSpc>
          <a:spcPct val="90000"/>
        </a:lnSpc>
        <a:spcBef>
          <a:spcPts val="367"/>
        </a:spcBef>
        <a:spcAft>
          <a:spcPct val="0"/>
        </a:spcAft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16475" indent="-168620" algn="l" defTabSz="673373" rtl="0" eaLnBrk="1" fontAlgn="base" hangingPunct="1">
        <a:lnSpc>
          <a:spcPct val="90000"/>
        </a:lnSpc>
        <a:spcBef>
          <a:spcPts val="367"/>
        </a:spcBef>
        <a:spcAft>
          <a:spcPct val="0"/>
        </a:spcAft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53050" indent="-168620" algn="l" defTabSz="673594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190291" indent="-168620" algn="l" defTabSz="673594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527088" indent="-168620" algn="l" defTabSz="673594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863885" indent="-168620" algn="l" defTabSz="673594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73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36797" algn="l" defTabSz="673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74038" algn="l" defTabSz="673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10835" algn="l" defTabSz="673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47632" algn="l" defTabSz="673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84873" algn="l" defTabSz="673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21670" algn="l" defTabSz="673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58467" algn="l" defTabSz="673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95265" algn="l" defTabSz="673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56249" y="1537526"/>
            <a:ext cx="72994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smtClean="0">
                <a:latin typeface="+mn-lt"/>
                <a:ea typeface="方正兰亭准黑_GBK" panose="02000000000000000000" pitchFamily="2" charset="-122"/>
              </a:rPr>
              <a:t>UCLA Admission Data Analysis</a:t>
            </a:r>
            <a:endParaRPr lang="zh-CN" altLang="en-US" sz="4400" dirty="0">
              <a:solidFill>
                <a:srgbClr val="17B59E"/>
              </a:solidFill>
              <a:latin typeface="+mn-lt"/>
              <a:ea typeface="方正兰亭准黑_GBK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08437" y="2563094"/>
            <a:ext cx="27951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Group</a:t>
            </a:r>
            <a:r>
              <a:rPr lang="zh-TW" altLang="en-US" sz="1200" dirty="0" smtClean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 </a:t>
            </a:r>
            <a:r>
              <a:rPr lang="en-US" altLang="zh-TW" sz="1200" dirty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1</a:t>
            </a:r>
            <a:r>
              <a:rPr lang="zh-CN" altLang="en-US" sz="1200" dirty="0" smtClean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：</a:t>
            </a:r>
            <a:r>
              <a:rPr lang="zh-TW" altLang="en-US" sz="1200" dirty="0" smtClean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劉上銓</a:t>
            </a:r>
            <a:r>
              <a:rPr lang="zh-TW" altLang="en-US" sz="1200" dirty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 </a:t>
            </a:r>
            <a:r>
              <a:rPr lang="zh-TW" altLang="en-US" sz="1200" dirty="0" smtClean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黃子恒 陳則明 李柏諺</a:t>
            </a:r>
            <a:endParaRPr lang="en-US" altLang="zh-TW" sz="1200" dirty="0" smtClean="0">
              <a:solidFill>
                <a:srgbClr val="17B59E"/>
              </a:solidFill>
              <a:latin typeface="+mn-lt"/>
              <a:ea typeface="方正兰亭准黑_GBK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37258" y="3096220"/>
            <a:ext cx="13374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Date</a:t>
            </a:r>
            <a:r>
              <a:rPr lang="zh-CN" altLang="en-US" sz="1200" dirty="0" smtClean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：</a:t>
            </a:r>
            <a:r>
              <a:rPr lang="en-US" altLang="zh-CN" sz="1200" dirty="0" smtClean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2019.06.25</a:t>
            </a:r>
            <a:endParaRPr lang="zh-CN" altLang="en-US" sz="1200" dirty="0">
              <a:solidFill>
                <a:srgbClr val="17B59E"/>
              </a:solidFill>
              <a:latin typeface="+mn-lt"/>
              <a:ea typeface="方正兰亭准黑_GBK" panose="02000000000000000000" pitchFamily="2" charset="-122"/>
            </a:endParaRPr>
          </a:p>
        </p:txBody>
      </p:sp>
      <p:pic>
        <p:nvPicPr>
          <p:cNvPr id="8" name="583eea9dc623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2700038" y="-1872209"/>
            <a:ext cx="2160176" cy="2160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8098">
        <p14:vortex dir="r"/>
      </p:transition>
    </mc:Choice>
    <mc:Fallback xmlns="">
      <p:transition spd="slow" advTm="80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2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2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/>
      <p:bldP spid="5" grpId="0"/>
      <p:bldP spid="6" grpId="0"/>
    </p:bldLst>
  </p:timing>
  <p:extLst mod="1">
    <p:ext uri="{E180D4A7-C9FB-4DFB-919C-405C955672EB}">
      <p14:showEvtLst xmlns:p14="http://schemas.microsoft.com/office/powerpoint/2010/main">
        <p14:playEvt time="8" objId="8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666466" y="-1995092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1849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Scatter Plot</a:t>
            </a:r>
            <a:endParaRPr lang="en-US" altLang="zh-TW" sz="2000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54971" y="1224012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GRE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80842" y="1255605"/>
            <a:ext cx="1015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TOEFL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87437" y="1255605"/>
            <a:ext cx="898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CGPA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3932818"/>
            <a:ext cx="864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0018" indent="-285750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•"/>
            </a:pP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錄取機率和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GRE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、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TOEFL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及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CGPA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呈高度正相關，又以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CGPA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的分佈最為集中，顯示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UCLA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十分重視學生的在校表現及另外兩項考試分數</a:t>
            </a:r>
          </a:p>
        </p:txBody>
      </p:sp>
      <p:pic>
        <p:nvPicPr>
          <p:cNvPr id="11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768" y="1624122"/>
            <a:ext cx="3250647" cy="2221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0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7091" y="1624122"/>
            <a:ext cx="3751145" cy="2221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0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7738" y="1624122"/>
            <a:ext cx="3105352" cy="22217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8893050" y="2390446"/>
            <a:ext cx="684139" cy="7920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88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255">
        <p14:pan dir="u"/>
      </p:transition>
    </mc:Choice>
    <mc:Fallback xmlns="">
      <p:transition spd="slow" advTm="425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666466" y="-1995092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2442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Correlation Plot</a:t>
            </a:r>
            <a:endParaRPr lang="en-US" altLang="zh-TW" sz="2000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38" y="920361"/>
            <a:ext cx="4103538" cy="41199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88594" y="920361"/>
            <a:ext cx="4512774" cy="4303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SzPts val="1400"/>
              <a:buFont typeface="Arial" charset="0"/>
              <a:buChar char="•"/>
            </a:pP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GRE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及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TOEFL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成績與錄取機率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/>
            </a:r>
            <a:b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的相關係數約為</a:t>
            </a:r>
            <a:r>
              <a:rPr lang="en-US" altLang="zh-TW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0.83</a:t>
            </a:r>
            <a:endParaRPr lang="en-US" altLang="zh-TW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  <a:p>
            <a:pPr marL="285750" indent="-285750">
              <a:buSzPts val="1400"/>
              <a:buFont typeface="Arial" charset="0"/>
              <a:buChar char="•"/>
            </a:pPr>
            <a:endParaRPr lang="en-US" altLang="zh-TW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  <a:p>
            <a:pPr marL="285750" indent="-285750">
              <a:buSzPts val="1400"/>
              <a:buFont typeface="Arial" charset="0"/>
              <a:buChar char="•"/>
            </a:pP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CGPA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與錄取率的相關係數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/>
            </a:r>
            <a:b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高達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0.88</a:t>
            </a:r>
          </a:p>
          <a:p>
            <a:pPr marL="285750" indent="-285750">
              <a:buSzPts val="1400"/>
              <a:buFont typeface="Arial" charset="0"/>
              <a:buChar char="•"/>
            </a:pPr>
            <a:endParaRPr lang="en-US" altLang="zh-TW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  <a:p>
            <a:pPr marL="285750" indent="-285750">
              <a:buSzPts val="1400"/>
              <a:buFont typeface="Arial" charset="0"/>
              <a:buChar char="•"/>
            </a:pP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Research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與錄取率的相關係數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/>
            </a:r>
            <a:b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僅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0.55</a:t>
            </a:r>
          </a:p>
          <a:p>
            <a:pPr marL="285750" indent="-285750">
              <a:buSzPts val="1400"/>
              <a:buFont typeface="Arial" charset="0"/>
              <a:buChar char="•"/>
            </a:pPr>
            <a:endParaRPr lang="en-US" altLang="zh-TW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  <a:p>
            <a:pPr marL="285750" indent="-285750">
              <a:buSzPts val="1400"/>
              <a:buFont typeface="Arial" charset="0"/>
              <a:buChar char="•"/>
            </a:pP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GRE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、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TOEFL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及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CGPA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間彼此的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/>
            </a:r>
            <a:b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相關係數亦高於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0.8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，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/>
            </a:r>
            <a:b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表⽰申請⼈在⼤學學業成績表現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/>
            </a:r>
            <a:b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zh-TW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反映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在入學考試以及語⾔成績上。</a:t>
            </a:r>
          </a:p>
          <a:p>
            <a:pPr algn="just">
              <a:lnSpc>
                <a:spcPts val="2575"/>
              </a:lnSpc>
            </a:pP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64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255">
        <p14:pan dir="u"/>
      </p:transition>
    </mc:Choice>
    <mc:Fallback xmlns="">
      <p:transition spd="slow" advTm="425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666466" y="-1995092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165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Rader Plot</a:t>
            </a:r>
            <a:endParaRPr lang="en-US" altLang="zh-TW" sz="2000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703" y="1461328"/>
            <a:ext cx="5338581" cy="35789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703" y="935980"/>
            <a:ext cx="3387939" cy="84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3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255">
        <p14:pan dir="u"/>
      </p:transition>
    </mc:Choice>
    <mc:Fallback xmlns="">
      <p:transition spd="slow" advTm="425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513687" y="-1977383"/>
            <a:ext cx="8960556" cy="50403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937638" y="-1041304"/>
            <a:ext cx="8960556" cy="50403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248755" y="-843297"/>
            <a:ext cx="8960556" cy="50403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672706" y="38787"/>
            <a:ext cx="8960556" cy="5040313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6660742" y="1962119"/>
            <a:ext cx="1440120" cy="1440120"/>
          </a:xfrm>
          <a:prstGeom prst="ellipse">
            <a:avLst/>
          </a:prstGeom>
          <a:solidFill>
            <a:srgbClr val="5959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ea typeface="方正兰亭准黑_GBK" panose="02000000000000000000" pitchFamily="2" charset="-122"/>
              </a:rPr>
              <a:t>3</a:t>
            </a:r>
            <a:endParaRPr lang="zh-CN" altLang="en-US" sz="6000" dirty="0">
              <a:ea typeface="方正兰亭准黑_GBK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42787" y="3536949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300" dirty="0">
                <a:solidFill>
                  <a:srgbClr val="17B59E"/>
                </a:solidFill>
                <a:ea typeface="方正兰亭准黑_GBK" panose="02000000000000000000" pitchFamily="2" charset="-122"/>
              </a:rPr>
              <a:t>Model</a:t>
            </a:r>
            <a:endParaRPr lang="zh-CN" altLang="en-US" spc="300" dirty="0">
              <a:solidFill>
                <a:srgbClr val="17B59E"/>
              </a:solidFill>
              <a:ea typeface="方正兰亭准黑_GBK" panose="02000000000000000000" pitchFamily="2" charset="-122"/>
            </a:endParaRPr>
          </a:p>
        </p:txBody>
      </p:sp>
      <p:sp>
        <p:nvSpPr>
          <p:cNvPr id="10" name="文本框 8"/>
          <p:cNvSpPr txBox="1"/>
          <p:nvPr/>
        </p:nvSpPr>
        <p:spPr>
          <a:xfrm>
            <a:off x="5397616" y="3906281"/>
            <a:ext cx="2726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400" dirty="0" smtClean="0">
                <a:latin typeface="+mn-lt"/>
                <a:ea typeface="方正兰亭准黑_GBK" panose="02000000000000000000" pitchFamily="2" charset="-122"/>
              </a:rPr>
              <a:t>Data Preprocessing, Model Choose</a:t>
            </a:r>
          </a:p>
          <a:p>
            <a:pPr algn="r"/>
            <a:r>
              <a:rPr lang="en-US" altLang="zh-CN" sz="1400" dirty="0" smtClean="0">
                <a:latin typeface="+mn-lt"/>
                <a:ea typeface="方正兰亭准黑_GBK" panose="02000000000000000000" pitchFamily="2" charset="-122"/>
              </a:rPr>
              <a:t>Random Forest</a:t>
            </a:r>
            <a:endParaRPr lang="zh-CN" altLang="en-US" sz="1400" dirty="0">
              <a:latin typeface="+mn-lt"/>
              <a:ea typeface="方正兰亭准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75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6818">
        <p14:doors dir="vert"/>
      </p:transition>
    </mc:Choice>
    <mc:Fallback xmlns="">
      <p:transition spd="slow" advTm="68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679145" y="-1851075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2876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Data Preprocessing</a:t>
            </a:r>
            <a:endParaRPr lang="en-US" altLang="zh-TW" sz="2000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</p:txBody>
      </p:sp>
      <p:pic>
        <p:nvPicPr>
          <p:cNvPr id="4" name="Google Shape;1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186" y="1041856"/>
            <a:ext cx="6696632" cy="338310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081360" y="4468103"/>
            <a:ext cx="4946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將非連續資料轉換成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dummy variable</a:t>
            </a:r>
          </a:p>
          <a:p>
            <a:pPr marL="285750" indent="-285750">
              <a:buFont typeface="Arial" charset="0"/>
              <a:buChar char="•"/>
            </a:pPr>
            <a:endParaRPr lang="en-US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485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255">
        <p14:pan dir="u"/>
      </p:transition>
    </mc:Choice>
    <mc:Fallback xmlns="">
      <p:transition spd="slow" advTm="425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666466" y="-1995092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2876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Data Preprocessing</a:t>
            </a:r>
            <a:endParaRPr lang="en-US" altLang="zh-TW" sz="2000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51" y="2605236"/>
            <a:ext cx="8255000" cy="635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6106" y="1368028"/>
            <a:ext cx="61850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Assumption:</a:t>
            </a:r>
            <a:endParaRPr lang="en-US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  <a:p>
            <a:r>
              <a:rPr 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	</a:t>
            </a:r>
            <a:r>
              <a:rPr lang="en-US" spc="3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Chance.of.Admit</a:t>
            </a:r>
            <a:r>
              <a:rPr 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 </a:t>
            </a:r>
            <a:r>
              <a:rPr 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&gt;= 0.9 --&gt; 'Admission'</a:t>
            </a:r>
          </a:p>
          <a:p>
            <a:r>
              <a:rPr 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	</a:t>
            </a:r>
            <a:r>
              <a:rPr lang="en-US" spc="3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Chance.of.Admit</a:t>
            </a:r>
            <a:r>
              <a:rPr 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 </a:t>
            </a:r>
            <a:r>
              <a:rPr 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&lt; 0.9 --&gt; 'Reject'</a:t>
            </a:r>
          </a:p>
          <a:p>
            <a:endParaRPr lang="en-US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8226" y="3528268"/>
            <a:ext cx="53509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Data Split:</a:t>
            </a:r>
          </a:p>
          <a:p>
            <a:r>
              <a:rPr lang="en-US" altLang="zh-TW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	TRAIN 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DATA 400 / TEST DATA 100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79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255">
        <p14:pan dir="u"/>
      </p:transition>
    </mc:Choice>
    <mc:Fallback xmlns="">
      <p:transition spd="slow" advTm="425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679144" y="-1851075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21499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Model Choose</a:t>
            </a:r>
            <a:endParaRPr lang="en-US" altLang="zh-TW" sz="2000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8226" y="1007988"/>
            <a:ext cx="4875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Linear Regression:</a:t>
            </a:r>
          </a:p>
          <a:p>
            <a:r>
              <a:rPr lang="en-US" sz="12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	</a:t>
            </a:r>
            <a:r>
              <a:rPr lang="en-US" sz="1200" spc="3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r_square</a:t>
            </a:r>
            <a:r>
              <a:rPr lang="en-US" sz="12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 </a:t>
            </a:r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score (train dataset): 0.821 </a:t>
            </a:r>
            <a:b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en-US" sz="12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	</a:t>
            </a:r>
            <a:r>
              <a:rPr lang="en-US" sz="1200" spc="3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r_square</a:t>
            </a:r>
            <a:r>
              <a:rPr lang="en-US" sz="12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 </a:t>
            </a:r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score (test dataset): 0.819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8225" y="1787231"/>
            <a:ext cx="4875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2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Random Forest:</a:t>
            </a:r>
            <a:endParaRPr lang="en-US" sz="1200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  <a:p>
            <a:r>
              <a:rPr lang="en-US" sz="12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	</a:t>
            </a:r>
            <a:r>
              <a:rPr lang="en-US" sz="1200" spc="3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r_square</a:t>
            </a:r>
            <a:r>
              <a:rPr lang="en-US" sz="12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 </a:t>
            </a:r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score (train dataset): </a:t>
            </a:r>
            <a:r>
              <a:rPr lang="en-US" sz="12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0.967 </a:t>
            </a:r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/>
            </a:r>
            <a:b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en-US" sz="12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	</a:t>
            </a:r>
            <a:r>
              <a:rPr lang="en-US" sz="1200" spc="3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r_square</a:t>
            </a:r>
            <a:r>
              <a:rPr lang="en-US" sz="12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 </a:t>
            </a:r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score (test dataset): </a:t>
            </a:r>
            <a:r>
              <a:rPr lang="en-US" sz="12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0.793</a:t>
            </a:r>
            <a:endParaRPr lang="en-US" sz="1200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8225" y="2566474"/>
            <a:ext cx="4710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2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Decision Tree:</a:t>
            </a:r>
            <a:endParaRPr lang="en-US" sz="1200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  <a:p>
            <a:r>
              <a:rPr lang="en-US" sz="12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	</a:t>
            </a:r>
            <a:r>
              <a:rPr lang="en-US" sz="1200" spc="3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r_square</a:t>
            </a:r>
            <a:r>
              <a:rPr lang="en-US" sz="12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 </a:t>
            </a:r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score (train dataset): </a:t>
            </a:r>
            <a:r>
              <a:rPr lang="en-US" sz="12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1.0 </a:t>
            </a:r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/>
            </a:r>
            <a:b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en-US" sz="12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	</a:t>
            </a:r>
            <a:r>
              <a:rPr lang="en-US" sz="1200" spc="3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r_square</a:t>
            </a:r>
            <a:r>
              <a:rPr lang="en-US" sz="12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 </a:t>
            </a:r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score (test dataset): </a:t>
            </a:r>
            <a:r>
              <a:rPr lang="en-US" sz="12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0.623</a:t>
            </a:r>
            <a:endParaRPr lang="en-US" sz="1200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8225" y="3345717"/>
            <a:ext cx="4875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2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Ridge Regression:</a:t>
            </a:r>
            <a:endParaRPr lang="en-US" sz="1200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  <a:p>
            <a:r>
              <a:rPr lang="en-US" sz="12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	</a:t>
            </a:r>
            <a:r>
              <a:rPr lang="en-US" sz="1200" spc="3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r_square</a:t>
            </a:r>
            <a:r>
              <a:rPr lang="en-US" sz="12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 </a:t>
            </a:r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score (train dataset): </a:t>
            </a:r>
            <a:r>
              <a:rPr lang="en-US" sz="12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0.821 </a:t>
            </a:r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/>
            </a:r>
            <a:b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en-US" sz="12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	</a:t>
            </a:r>
            <a:r>
              <a:rPr lang="en-US" sz="1200" spc="3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r_square</a:t>
            </a:r>
            <a:r>
              <a:rPr lang="en-US" sz="12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 </a:t>
            </a:r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score (test dataset): </a:t>
            </a:r>
            <a:r>
              <a:rPr lang="en-US" sz="12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0.819</a:t>
            </a:r>
            <a:endParaRPr lang="en-US" sz="1200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8225" y="4124960"/>
            <a:ext cx="4875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2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Support Vector Regression:</a:t>
            </a:r>
            <a:endParaRPr lang="en-US" sz="1200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  <a:p>
            <a:r>
              <a:rPr lang="en-US" sz="12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	</a:t>
            </a:r>
            <a:r>
              <a:rPr lang="en-US" sz="1200" spc="3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r_square</a:t>
            </a:r>
            <a:r>
              <a:rPr lang="en-US" sz="12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 </a:t>
            </a:r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score (train dataset): </a:t>
            </a:r>
            <a:r>
              <a:rPr lang="en-US" sz="12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0.774 </a:t>
            </a:r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/>
            </a:r>
            <a:b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en-US" sz="12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	</a:t>
            </a:r>
            <a:r>
              <a:rPr lang="en-US" sz="1200" spc="3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r_square</a:t>
            </a:r>
            <a:r>
              <a:rPr lang="en-US" sz="12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 </a:t>
            </a:r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score (test dataset): </a:t>
            </a:r>
            <a:r>
              <a:rPr lang="en-US" sz="12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0.772</a:t>
            </a:r>
            <a:endParaRPr lang="en-US" sz="1200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210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255">
        <p14:pan dir="u"/>
      </p:transition>
    </mc:Choice>
    <mc:Fallback xmlns="">
      <p:transition spd="slow" advTm="425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666466" y="-1995092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22638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Random Forest</a:t>
            </a:r>
            <a:endParaRPr lang="en-US" altLang="zh-TW" sz="2000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58" y="1079995"/>
            <a:ext cx="4110543" cy="37504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65710" y="1152004"/>
            <a:ext cx="3417923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accuracy: 0.95 </a:t>
            </a:r>
            <a:r>
              <a:rPr lang="en-US" sz="20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/>
            </a:r>
            <a:br>
              <a:rPr lang="en-US" sz="20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endParaRPr lang="en-US" sz="2000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20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precision_score</a:t>
            </a:r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: </a:t>
            </a:r>
            <a:r>
              <a:rPr lang="en-US" sz="20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/>
            </a:r>
            <a:br>
              <a:rPr lang="en-US" sz="20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en-US" sz="20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0.8181818181818182</a:t>
            </a:r>
            <a:br>
              <a:rPr lang="en-US" sz="20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en-US" sz="20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 </a:t>
            </a:r>
            <a:endParaRPr lang="en-US" sz="2000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20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recall_score</a:t>
            </a:r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: 0.75 </a:t>
            </a:r>
            <a:r>
              <a:rPr lang="en-US" sz="20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/>
            </a:r>
            <a:br>
              <a:rPr lang="en-US" sz="20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endParaRPr lang="en-US" sz="2000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f1_score: </a:t>
            </a:r>
            <a:r>
              <a:rPr lang="en-US" sz="20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/>
            </a:r>
            <a:br>
              <a:rPr lang="en-US" sz="20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en-US" sz="20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0.7826086956521738 </a:t>
            </a:r>
            <a: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/>
            </a:r>
            <a:br>
              <a:rPr 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endParaRPr lang="en-US" sz="1200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78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255">
        <p14:pan dir="u"/>
      </p:transition>
    </mc:Choice>
    <mc:Fallback xmlns="">
      <p:transition spd="slow" advTm="425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513687" y="-1977383"/>
            <a:ext cx="8960556" cy="50403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937638" y="-1041304"/>
            <a:ext cx="8960556" cy="50403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248755" y="-843297"/>
            <a:ext cx="8960556" cy="50403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672706" y="38787"/>
            <a:ext cx="8960556" cy="5040313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6660742" y="1962119"/>
            <a:ext cx="1440120" cy="1440120"/>
          </a:xfrm>
          <a:prstGeom prst="ellipse">
            <a:avLst/>
          </a:prstGeom>
          <a:solidFill>
            <a:srgbClr val="5959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ea typeface="方正兰亭准黑_GBK" panose="02000000000000000000" pitchFamily="2" charset="-122"/>
              </a:rPr>
              <a:t>4</a:t>
            </a:r>
            <a:endParaRPr lang="zh-CN" altLang="en-US" sz="6000" dirty="0">
              <a:ea typeface="方正兰亭准黑_GBK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76826" y="3536949"/>
            <a:ext cx="110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300" dirty="0">
                <a:solidFill>
                  <a:srgbClr val="17B59E"/>
                </a:solidFill>
                <a:ea typeface="方正兰亭准黑_GBK" panose="02000000000000000000" pitchFamily="2" charset="-122"/>
              </a:rPr>
              <a:t>Cluster</a:t>
            </a:r>
            <a:endParaRPr lang="zh-CN" altLang="en-US" spc="300" dirty="0">
              <a:solidFill>
                <a:srgbClr val="17B59E"/>
              </a:solidFill>
              <a:ea typeface="方正兰亭准黑_GBK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92850" y="3906281"/>
            <a:ext cx="81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400" dirty="0" smtClean="0">
                <a:latin typeface="+mn-lt"/>
                <a:ea typeface="方正兰亭准黑_GBK" panose="02000000000000000000" pitchFamily="2" charset="-122"/>
              </a:rPr>
              <a:t>K-means</a:t>
            </a:r>
            <a:endParaRPr lang="zh-CN" altLang="en-US" sz="1400" dirty="0">
              <a:latin typeface="+mn-lt"/>
              <a:ea typeface="方正兰亭准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862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6818">
        <p14:doors dir="vert"/>
      </p:transition>
    </mc:Choice>
    <mc:Fallback xmlns="">
      <p:transition spd="slow" advTm="68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666466" y="-1995092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1830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決定分群數</a:t>
            </a:r>
            <a:r>
              <a:rPr lang="en-US" altLang="zh-TW" sz="20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K</a:t>
            </a:r>
            <a:endParaRPr lang="en-US" altLang="zh-TW" sz="2000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</p:txBody>
      </p:sp>
      <p:pic>
        <p:nvPicPr>
          <p:cNvPr id="7" name="Google Shape;19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339" y="935980"/>
            <a:ext cx="3750949" cy="3468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98;p31"/>
          <p:cNvPicPr preferRelativeResize="0"/>
          <p:nvPr/>
        </p:nvPicPr>
        <p:blipFill rotWithShape="1">
          <a:blip r:embed="rId5">
            <a:alphaModFix/>
          </a:blip>
          <a:srcRect l="1110" r="-1109"/>
          <a:stretch/>
        </p:blipFill>
        <p:spPr>
          <a:xfrm>
            <a:off x="4843675" y="935980"/>
            <a:ext cx="3833351" cy="350358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811339" y="4404268"/>
            <a:ext cx="7193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b="1" dirty="0"/>
              <a:t> 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以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SSE method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、 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Silhouette method 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，最佳分群數為</a:t>
            </a:r>
            <a:r>
              <a:rPr lang="en-US" altLang="zh-TW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2</a:t>
            </a:r>
            <a:endParaRPr lang="en-US" altLang="zh-TW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46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255">
        <p14:pan dir="u"/>
      </p:transition>
    </mc:Choice>
    <mc:Fallback xmlns="">
      <p:transition spd="slow" advTm="425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5979" y="-819657"/>
            <a:ext cx="6449197" cy="7416620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1116280" y="1080036"/>
            <a:ext cx="3240270" cy="3240270"/>
          </a:xfrm>
          <a:prstGeom prst="ellipse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ea typeface="方正兰亭准黑_GBK" panose="02000000000000000000" pitchFamily="2" charset="-122"/>
              </a:rPr>
              <a:t>CONTENTS</a:t>
            </a:r>
            <a:endParaRPr lang="zh-CN" altLang="en-US" sz="3600" dirty="0">
              <a:ea typeface="方正兰亭准黑_GBK" panose="02000000000000000000" pitchFamily="2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094146" y="792012"/>
            <a:ext cx="432036" cy="432036"/>
          </a:xfrm>
          <a:prstGeom prst="ellipse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ea typeface="方正兰亭准黑_GBK" panose="02000000000000000000" pitchFamily="2" charset="-122"/>
              </a:rPr>
              <a:t>1</a:t>
            </a:r>
            <a:endParaRPr lang="zh-CN" altLang="en-US" sz="2000" dirty="0">
              <a:ea typeface="方正兰亭准黑_GBK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52690" y="805091"/>
            <a:ext cx="2199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 smtClean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Introduction</a:t>
            </a:r>
            <a:endParaRPr lang="zh-CN" altLang="en-US" sz="2400" spc="300" dirty="0">
              <a:solidFill>
                <a:srgbClr val="17B59E"/>
              </a:solidFill>
              <a:latin typeface="+mn-lt"/>
              <a:ea typeface="方正兰亭准黑_GBK" panose="02000000000000000000" pitchFamily="2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094146" y="1440066"/>
            <a:ext cx="432036" cy="432036"/>
          </a:xfrm>
          <a:prstGeom prst="ellipse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ea typeface="方正兰亭准黑_GBK" panose="02000000000000000000" pitchFamily="2" charset="-122"/>
              </a:rPr>
              <a:t>2</a:t>
            </a:r>
            <a:endParaRPr lang="zh-CN" altLang="en-US" sz="2000" dirty="0">
              <a:ea typeface="方正兰亭准黑_GBK" panose="02000000000000000000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652690" y="1453145"/>
            <a:ext cx="2259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 smtClean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Visualization</a:t>
            </a:r>
            <a:endParaRPr lang="zh-CN" altLang="en-US" sz="2400" spc="300" dirty="0">
              <a:solidFill>
                <a:srgbClr val="17B59E"/>
              </a:solidFill>
              <a:latin typeface="+mn-lt"/>
              <a:ea typeface="方正兰亭准黑_GBK" panose="02000000000000000000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94146" y="2088120"/>
            <a:ext cx="432036" cy="432036"/>
          </a:xfrm>
          <a:prstGeom prst="ellipse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ea typeface="方正兰亭准黑_GBK" panose="02000000000000000000" pitchFamily="2" charset="-122"/>
              </a:rPr>
              <a:t>3</a:t>
            </a:r>
            <a:endParaRPr lang="zh-CN" altLang="en-US" sz="2000" dirty="0">
              <a:ea typeface="方正兰亭准黑_GBK" panose="02000000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652690" y="2095879"/>
            <a:ext cx="118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 smtClean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Model</a:t>
            </a:r>
            <a:endParaRPr lang="zh-CN" altLang="en-US" sz="2400" spc="300" dirty="0">
              <a:solidFill>
                <a:srgbClr val="17B59E"/>
              </a:solidFill>
              <a:latin typeface="+mn-lt"/>
              <a:ea typeface="方正兰亭准黑_GBK" panose="02000000000000000000" pitchFamily="2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5094146" y="2736174"/>
            <a:ext cx="432036" cy="432036"/>
          </a:xfrm>
          <a:prstGeom prst="ellipse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ea typeface="方正兰亭准黑_GBK" panose="02000000000000000000" pitchFamily="2" charset="-122"/>
              </a:rPr>
              <a:t>4</a:t>
            </a:r>
            <a:endParaRPr lang="zh-CN" altLang="en-US" sz="2000" dirty="0">
              <a:ea typeface="方正兰亭准黑_GBK" panose="02000000000000000000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652690" y="2743933"/>
            <a:ext cx="1327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 smtClean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Cluster</a:t>
            </a:r>
            <a:endParaRPr lang="zh-CN" altLang="en-US" sz="2400" spc="300" dirty="0">
              <a:solidFill>
                <a:srgbClr val="17B59E"/>
              </a:solidFill>
              <a:latin typeface="+mn-lt"/>
              <a:ea typeface="方正兰亭准黑_GBK" panose="02000000000000000000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094146" y="3384228"/>
            <a:ext cx="432036" cy="432036"/>
          </a:xfrm>
          <a:prstGeom prst="ellipse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ea typeface="方正兰亭准黑_GBK" panose="02000000000000000000" pitchFamily="2" charset="-122"/>
              </a:rPr>
              <a:t>5</a:t>
            </a:r>
            <a:endParaRPr lang="zh-CN" altLang="en-US" sz="2000" dirty="0">
              <a:ea typeface="方正兰亭准黑_GBK" panose="02000000000000000000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652690" y="3391987"/>
            <a:ext cx="3430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 err="1" smtClean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Crawler&amp;TextMining</a:t>
            </a:r>
            <a:endParaRPr lang="zh-CN" altLang="en-US" sz="2400" spc="300" dirty="0">
              <a:solidFill>
                <a:srgbClr val="17B59E"/>
              </a:solidFill>
              <a:latin typeface="+mn-lt"/>
              <a:ea typeface="方正兰亭准黑_GBK" panose="02000000000000000000" pitchFamily="2" charset="-122"/>
            </a:endParaRPr>
          </a:p>
        </p:txBody>
      </p:sp>
      <p:sp>
        <p:nvSpPr>
          <p:cNvPr id="14" name="椭圆 25"/>
          <p:cNvSpPr/>
          <p:nvPr/>
        </p:nvSpPr>
        <p:spPr>
          <a:xfrm>
            <a:off x="5094146" y="4034390"/>
            <a:ext cx="432036" cy="432036"/>
          </a:xfrm>
          <a:prstGeom prst="ellipse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ea typeface="方正兰亭准黑_GBK" panose="02000000000000000000" pitchFamily="2" charset="-122"/>
              </a:rPr>
              <a:t>6</a:t>
            </a:r>
            <a:endParaRPr lang="zh-CN" altLang="en-US" sz="2000" dirty="0">
              <a:ea typeface="方正兰亭准黑_GBK" panose="02000000000000000000" pitchFamily="2" charset="-122"/>
            </a:endParaRPr>
          </a:p>
        </p:txBody>
      </p:sp>
      <p:sp>
        <p:nvSpPr>
          <p:cNvPr id="21" name="文本框 26"/>
          <p:cNvSpPr txBox="1"/>
          <p:nvPr/>
        </p:nvSpPr>
        <p:spPr>
          <a:xfrm>
            <a:off x="5652690" y="4040041"/>
            <a:ext cx="1840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 smtClean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Online </a:t>
            </a:r>
            <a:r>
              <a:rPr lang="en-US" altLang="zh-CN" sz="2400" spc="300" dirty="0" err="1" smtClean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api</a:t>
            </a:r>
            <a:endParaRPr lang="zh-CN" altLang="en-US" sz="2400" spc="300" dirty="0">
              <a:solidFill>
                <a:srgbClr val="17B59E"/>
              </a:solidFill>
              <a:latin typeface="+mn-lt"/>
              <a:ea typeface="方正兰亭准黑_GBK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9004">
        <p15:prstTrans prst="airplane"/>
      </p:transition>
    </mc:Choice>
    <mc:Fallback xmlns="">
      <p:transition spd="slow" advTm="90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0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5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15" grpId="0" animBg="1"/>
      <p:bldP spid="16" grpId="0"/>
      <p:bldP spid="17" grpId="0" animBg="1"/>
      <p:bldP spid="18" grpId="0"/>
      <p:bldP spid="19" grpId="0" animBg="1"/>
      <p:bldP spid="20" grpId="0"/>
      <p:bldP spid="26" grpId="0" animBg="1"/>
      <p:bldP spid="27" grpId="0"/>
      <p:bldP spid="14" grpId="0" animBg="1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535128" y="-1851076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K = 2</a:t>
            </a:r>
            <a:endParaRPr lang="en-US" altLang="zh-TW" sz="2000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Google Shape;206;p32"/>
              <p:cNvGraphicFramePr/>
              <p:nvPr>
                <p:extLst>
                  <p:ext uri="{D42A27DB-BD31-4B8C-83A1-F6EECF244321}">
                    <p14:modId xmlns:p14="http://schemas.microsoft.com/office/powerpoint/2010/main" val="481678194"/>
                  </p:ext>
                </p:extLst>
              </p:nvPr>
            </p:nvGraphicFramePr>
            <p:xfrm>
              <a:off x="396106" y="1082290"/>
              <a:ext cx="8208912" cy="1725898"/>
            </p:xfrm>
            <a:graphic>
              <a:graphicData uri="http://schemas.openxmlformats.org/drawingml/2006/table">
                <a:tbl>
                  <a:tblPr>
                    <a:noFill/>
                  </a:tblPr>
                  <a:tblGrid>
                    <a:gridCol w="1175267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2013242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2687825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2332578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</a:tblGrid>
                  <a:tr h="826562">
                    <a:tc>
                      <a:txBody>
                        <a:bodyPr/>
                        <a:lstStyle/>
                        <a:p>
                          <a:pPr marL="0" lvl="0" indent="0" algn="ctr" defTabSz="624078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zh-TW" sz="1200" kern="1200" spc="3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方正兰亭准黑_GBK" panose="02000000000000000000" pitchFamily="2" charset="-122"/>
                              <a:cs typeface="+mn-cs"/>
                            </a:rPr>
                            <a:t>group</a:t>
                          </a:r>
                          <a:endParaRPr sz="1200" kern="1200" spc="3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方正兰亭准黑_GBK" panose="02000000000000000000" pitchFamily="2" charset="-122"/>
                            <a:cs typeface="+mn-cs"/>
                          </a:endParaRPr>
                        </a:p>
                      </a:txBody>
                      <a:tcPr marL="133394" marR="133394" marT="133394" marB="133394"/>
                    </a:tc>
                    <a:tc>
                      <a:txBody>
                        <a:bodyPr/>
                        <a:lstStyle/>
                        <a:p>
                          <a:pPr marL="0" lvl="0" indent="0" algn="ctr" defTabSz="624078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zh-TW" sz="1200" kern="1200" spc="3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方正兰亭准黑_GBK" panose="02000000000000000000" pitchFamily="2" charset="-122"/>
                              <a:cs typeface="+mn-cs"/>
                            </a:rPr>
                            <a:t>number in each group</a:t>
                          </a:r>
                          <a:endParaRPr sz="1200" kern="1200" spc="3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方正兰亭准黑_GBK" panose="02000000000000000000" pitchFamily="2" charset="-122"/>
                            <a:cs typeface="+mn-cs"/>
                          </a:endParaRPr>
                        </a:p>
                      </a:txBody>
                      <a:tcPr marL="133394" marR="133394" marT="133394" marB="133394"/>
                    </a:tc>
                    <a:tc>
                      <a:txBody>
                        <a:bodyPr/>
                        <a:lstStyle/>
                        <a:p>
                          <a:pPr marL="0" lvl="0" indent="0" algn="ctr" defTabSz="624078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zh-TW" sz="1200" kern="1200" spc="3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方正兰亭准黑_GBK" panose="02000000000000000000" pitchFamily="2" charset="-122"/>
                              <a:cs typeface="+mn-cs"/>
                            </a:rPr>
                            <a:t>Within cluster sum of squares</a:t>
                          </a:r>
                          <a:endParaRPr sz="1200" kern="1200" spc="3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方正兰亭准黑_GBK" panose="02000000000000000000" pitchFamily="2" charset="-122"/>
                            <a:cs typeface="+mn-cs"/>
                          </a:endParaRPr>
                        </a:p>
                        <a:p>
                          <a:pPr marL="0" lvl="0" indent="0" algn="ctr" defTabSz="624078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kern="1200" spc="3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方正兰亭准黑_GBK" panose="02000000000000000000" pitchFamily="2" charset="-122"/>
                            <a:cs typeface="+mn-cs"/>
                          </a:endParaRPr>
                        </a:p>
                      </a:txBody>
                      <a:tcPr marL="133394" marR="133394" marT="133394" marB="133394"/>
                    </a:tc>
                    <a:tc rowSpan="3">
                      <a:txBody>
                        <a:bodyPr/>
                        <a:lstStyle/>
                        <a:p>
                          <a:pPr marL="0" lvl="0" indent="0" algn="ctr" defTabSz="624078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zh-TW" sz="1200" kern="1200" spc="3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方正兰亭准黑_GBK" panose="02000000000000000000" pitchFamily="2" charset="-122"/>
                              <a:cs typeface="+mn-cs"/>
                            </a:rPr>
                            <a:t> </a:t>
                          </a:r>
                          <a:endParaRPr lang="en-US" altLang="zh-TW" sz="1200" kern="1200" spc="3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方正兰亭准黑_GBK" panose="02000000000000000000" pitchFamily="2" charset="-122"/>
                            <a:cs typeface="+mn-cs"/>
                          </a:endParaRPr>
                        </a:p>
                        <a:p>
                          <a:pPr marL="0" lvl="0" indent="0" algn="ctr" defTabSz="624078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ar-AE" altLang="zh-TW" sz="1200" kern="1200" spc="300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+mn-lt"/>
                                        <a:ea typeface="方正兰亭准黑_GBK" panose="02000000000000000000" pitchFamily="2" charset="-122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en-US" altLang="zh-TW" sz="1200" kern="1200" spc="300" dirty="0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+mn-lt"/>
                                        <a:ea typeface="方正兰亭准黑_GBK" panose="02000000000000000000" pitchFamily="2" charset="-122"/>
                                        <a:cs typeface="+mn-cs"/>
                                      </a:rPr>
                                      <m:t>between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TW" sz="1200" kern="1200" spc="300" dirty="0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+mn-lt"/>
                                        <a:ea typeface="方正兰亭准黑_GBK" panose="02000000000000000000" pitchFamily="2" charset="-122"/>
                                        <a:cs typeface="+mn-cs"/>
                                      </a:rPr>
                                      <m:t>_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TW" sz="1200" kern="1200" spc="300" dirty="0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+mn-lt"/>
                                        <a:ea typeface="方正兰亭准黑_GBK" panose="02000000000000000000" pitchFamily="2" charset="-122"/>
                                        <a:cs typeface="+mn-cs"/>
                                      </a:rPr>
                                      <m:t>SS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en-US" altLang="zh-TW" sz="1200" kern="1200" spc="300" dirty="0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+mn-lt"/>
                                        <a:ea typeface="方正兰亭准黑_GBK" panose="02000000000000000000" pitchFamily="2" charset="-122"/>
                                        <a:cs typeface="+mn-cs"/>
                                      </a:rPr>
                                      <m:t>total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TW" sz="1200" kern="1200" spc="300" dirty="0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+mn-lt"/>
                                        <a:ea typeface="方正兰亭准黑_GBK" panose="02000000000000000000" pitchFamily="2" charset="-122"/>
                                        <a:cs typeface="+mn-cs"/>
                                      </a:rPr>
                                      <m:t>_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TW" sz="1200" kern="1200" spc="300" dirty="0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+mn-lt"/>
                                        <a:ea typeface="方正兰亭准黑_GBK" panose="02000000000000000000" pitchFamily="2" charset="-122"/>
                                        <a:cs typeface="+mn-cs"/>
                                      </a:rPr>
                                      <m:t>SS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ar-AE" altLang="zh-TW" sz="1200" kern="1200" spc="3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方正兰亭准黑_GBK" panose="02000000000000000000" pitchFamily="2" charset="-122"/>
                            <a:cs typeface="+mn-cs"/>
                          </a:endParaRPr>
                        </a:p>
                        <a:p>
                          <a:pPr marL="0" lvl="0" indent="0" algn="ctr" defTabSz="624078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endParaRPr lang="en-US" altLang="zh-TW" sz="1200" kern="1200" spc="3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方正兰亭准黑_GBK" panose="02000000000000000000" pitchFamily="2" charset="-122"/>
                            <a:cs typeface="+mn-cs"/>
                          </a:endParaRPr>
                        </a:p>
                        <a:p>
                          <a:pPr marL="0" lvl="0" indent="0" algn="ctr" defTabSz="624078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en-US" altLang="zh-TW" sz="1200" kern="1200" spc="300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方正兰亭准黑_GBK" panose="02000000000000000000" pitchFamily="2" charset="-122"/>
                              <a:cs typeface="+mn-cs"/>
                            </a:rPr>
                            <a:t>=64.5%</a:t>
                          </a:r>
                          <a:endParaRPr lang="ar-AE" altLang="zh-TW" sz="1200" kern="1200" spc="3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方正兰亭准黑_GBK" panose="02000000000000000000" pitchFamily="2" charset="-122"/>
                            <a:cs typeface="+mn-cs"/>
                          </a:endParaRPr>
                        </a:p>
                        <a:p>
                          <a:pPr marL="0" lvl="0" indent="0" algn="ctr" defTabSz="624078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kern="1200" spc="3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方正兰亭准黑_GBK" panose="02000000000000000000" pitchFamily="2" charset="-122"/>
                            <a:cs typeface="+mn-cs"/>
                          </a:endParaRPr>
                        </a:p>
                      </a:txBody>
                      <a:tcPr marL="133394" marR="133394" marT="133394" marB="133394"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95183">
                    <a:tc>
                      <a:txBody>
                        <a:bodyPr/>
                        <a:lstStyle/>
                        <a:p>
                          <a:pPr marL="0" lvl="0" indent="0" algn="ctr" defTabSz="624078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zh-TW" sz="1200" kern="1200" spc="30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方正兰亭准黑_GBK" panose="02000000000000000000" pitchFamily="2" charset="-122"/>
                              <a:cs typeface="+mn-cs"/>
                            </a:rPr>
                            <a:t>1</a:t>
                          </a:r>
                          <a:endParaRPr sz="1200" kern="1200" spc="3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方正兰亭准黑_GBK" panose="02000000000000000000" pitchFamily="2" charset="-122"/>
                            <a:cs typeface="+mn-cs"/>
                          </a:endParaRPr>
                        </a:p>
                      </a:txBody>
                      <a:tcPr marL="133394" marR="133394" marT="133394" marB="133394"/>
                    </a:tc>
                    <a:tc>
                      <a:txBody>
                        <a:bodyPr/>
                        <a:lstStyle/>
                        <a:p>
                          <a:pPr marL="0" lvl="0" indent="0" algn="ctr" defTabSz="624078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zh-TW" sz="1200" kern="1200" spc="30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方正兰亭准黑_GBK" panose="02000000000000000000" pitchFamily="2" charset="-122"/>
                              <a:cs typeface="+mn-cs"/>
                            </a:rPr>
                            <a:t>234</a:t>
                          </a:r>
                          <a:endParaRPr sz="1200" kern="1200" spc="3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方正兰亭准黑_GBK" panose="02000000000000000000" pitchFamily="2" charset="-122"/>
                            <a:cs typeface="+mn-cs"/>
                          </a:endParaRPr>
                        </a:p>
                      </a:txBody>
                      <a:tcPr marL="133394" marR="133394" marT="133394" marB="133394"/>
                    </a:tc>
                    <a:tc>
                      <a:txBody>
                        <a:bodyPr/>
                        <a:lstStyle/>
                        <a:p>
                          <a:pPr marL="0" lvl="0" indent="0" algn="ctr" defTabSz="624078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zh-TW" sz="1200" kern="1200" spc="3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方正兰亭准黑_GBK" panose="02000000000000000000" pitchFamily="2" charset="-122"/>
                              <a:cs typeface="+mn-cs"/>
                            </a:rPr>
                            <a:t>16973.29 </a:t>
                          </a:r>
                          <a:endParaRPr sz="1200" kern="1200" spc="3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方正兰亭准黑_GBK" panose="02000000000000000000" pitchFamily="2" charset="-122"/>
                            <a:cs typeface="+mn-cs"/>
                          </a:endParaRPr>
                        </a:p>
                      </a:txBody>
                      <a:tcPr marL="133394" marR="133394" marT="133394" marB="133394"/>
                    </a:tc>
                    <a:tc vMerge="1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95183">
                    <a:tc>
                      <a:txBody>
                        <a:bodyPr/>
                        <a:lstStyle/>
                        <a:p>
                          <a:pPr marL="0" lvl="0" indent="0" algn="ctr" defTabSz="624078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zh-TW" sz="1200" kern="1200" spc="3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方正兰亭准黑_GBK" panose="02000000000000000000" pitchFamily="2" charset="-122"/>
                              <a:cs typeface="+mn-cs"/>
                            </a:rPr>
                            <a:t>2</a:t>
                          </a:r>
                          <a:endParaRPr sz="1200" kern="1200" spc="3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方正兰亭准黑_GBK" panose="02000000000000000000" pitchFamily="2" charset="-122"/>
                            <a:cs typeface="+mn-cs"/>
                          </a:endParaRPr>
                        </a:p>
                      </a:txBody>
                      <a:tcPr marL="133394" marR="133394" marT="133394" marB="133394"/>
                    </a:tc>
                    <a:tc>
                      <a:txBody>
                        <a:bodyPr/>
                        <a:lstStyle/>
                        <a:p>
                          <a:pPr marL="0" lvl="0" indent="0" algn="ctr" defTabSz="624078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zh-TW" sz="1200" kern="1200" spc="3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方正兰亭准黑_GBK" panose="02000000000000000000" pitchFamily="2" charset="-122"/>
                              <a:cs typeface="+mn-cs"/>
                            </a:rPr>
                            <a:t>266</a:t>
                          </a:r>
                          <a:endParaRPr sz="1200" kern="1200" spc="3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方正兰亭准黑_GBK" panose="02000000000000000000" pitchFamily="2" charset="-122"/>
                            <a:cs typeface="+mn-cs"/>
                          </a:endParaRPr>
                        </a:p>
                      </a:txBody>
                      <a:tcPr marL="133394" marR="133394" marT="133394" marB="133394"/>
                    </a:tc>
                    <a:tc>
                      <a:txBody>
                        <a:bodyPr/>
                        <a:lstStyle/>
                        <a:p>
                          <a:pPr marL="0" lvl="0" indent="0" algn="ctr" defTabSz="624078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zh-TW" sz="1200" kern="1200" spc="3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方正兰亭准黑_GBK" panose="02000000000000000000" pitchFamily="2" charset="-122"/>
                              <a:cs typeface="+mn-cs"/>
                            </a:rPr>
                            <a:t>12871.74</a:t>
                          </a:r>
                          <a:endParaRPr sz="1200" kern="1200" spc="3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方正兰亭准黑_GBK" panose="02000000000000000000" pitchFamily="2" charset="-122"/>
                            <a:cs typeface="+mn-cs"/>
                          </a:endParaRPr>
                        </a:p>
                      </a:txBody>
                      <a:tcPr marL="133394" marR="133394" marT="133394" marB="133394"/>
                    </a:tc>
                    <a:tc vMerge="1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Google Shape;206;p32"/>
              <p:cNvGraphicFramePr/>
              <p:nvPr>
                <p:extLst>
                  <p:ext uri="{D42A27DB-BD31-4B8C-83A1-F6EECF244321}">
                    <p14:modId xmlns:p14="http://schemas.microsoft.com/office/powerpoint/2010/main" val="481678194"/>
                  </p:ext>
                </p:extLst>
              </p:nvPr>
            </p:nvGraphicFramePr>
            <p:xfrm>
              <a:off x="396106" y="1082290"/>
              <a:ext cx="8208912" cy="1725898"/>
            </p:xfrm>
            <a:graphic>
              <a:graphicData uri="http://schemas.openxmlformats.org/drawingml/2006/table">
                <a:tbl>
                  <a:tblPr>
                    <a:noFill/>
                  </a:tblPr>
                  <a:tblGrid>
                    <a:gridCol w="1175267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0"/>
                        </a:ext>
                      </a:extLst>
                    </a:gridCol>
                    <a:gridCol w="2013242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1"/>
                        </a:ext>
                      </a:extLst>
                    </a:gridCol>
                    <a:gridCol w="268782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2"/>
                        </a:ext>
                      </a:extLst>
                    </a:gridCol>
                    <a:gridCol w="233257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3"/>
                        </a:ext>
                      </a:extLst>
                    </a:gridCol>
                  </a:tblGrid>
                  <a:tr h="826562">
                    <a:tc>
                      <a:txBody>
                        <a:bodyPr/>
                        <a:lstStyle/>
                        <a:p>
                          <a:pPr marL="0" lvl="0" indent="0" algn="ctr" defTabSz="624078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zh-TW" sz="1200" kern="1200" spc="3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方正兰亭准黑_GBK" panose="02000000000000000000" pitchFamily="2" charset="-122"/>
                              <a:cs typeface="+mn-cs"/>
                            </a:rPr>
                            <a:t>group</a:t>
                          </a:r>
                          <a:endParaRPr sz="1200" kern="1200" spc="3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方正兰亭准黑_GBK" panose="02000000000000000000" pitchFamily="2" charset="-122"/>
                            <a:cs typeface="+mn-cs"/>
                          </a:endParaRPr>
                        </a:p>
                      </a:txBody>
                      <a:tcPr marL="133394" marR="133394" marT="133394" marB="133394"/>
                    </a:tc>
                    <a:tc>
                      <a:txBody>
                        <a:bodyPr/>
                        <a:lstStyle/>
                        <a:p>
                          <a:pPr marL="0" lvl="0" indent="0" algn="ctr" defTabSz="624078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zh-TW" sz="1200" kern="1200" spc="3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方正兰亭准黑_GBK" panose="02000000000000000000" pitchFamily="2" charset="-122"/>
                              <a:cs typeface="+mn-cs"/>
                            </a:rPr>
                            <a:t>number in each group</a:t>
                          </a:r>
                          <a:endParaRPr sz="1200" kern="1200" spc="3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方正兰亭准黑_GBK" panose="02000000000000000000" pitchFamily="2" charset="-122"/>
                            <a:cs typeface="+mn-cs"/>
                          </a:endParaRPr>
                        </a:p>
                      </a:txBody>
                      <a:tcPr marL="133394" marR="133394" marT="133394" marB="133394"/>
                    </a:tc>
                    <a:tc>
                      <a:txBody>
                        <a:bodyPr/>
                        <a:lstStyle/>
                        <a:p>
                          <a:pPr marL="0" lvl="0" indent="0" algn="ctr" defTabSz="624078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zh-TW" sz="1200" kern="1200" spc="3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方正兰亭准黑_GBK" panose="02000000000000000000" pitchFamily="2" charset="-122"/>
                              <a:cs typeface="+mn-cs"/>
                            </a:rPr>
                            <a:t>Within cluster sum of squares</a:t>
                          </a:r>
                          <a:endParaRPr sz="1200" kern="1200" spc="3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方正兰亭准黑_GBK" panose="02000000000000000000" pitchFamily="2" charset="-122"/>
                            <a:cs typeface="+mn-cs"/>
                          </a:endParaRPr>
                        </a:p>
                        <a:p>
                          <a:pPr marL="0" lvl="0" indent="0" algn="ctr" defTabSz="624078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kern="1200" spc="3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方正兰亭准黑_GBK" panose="02000000000000000000" pitchFamily="2" charset="-122"/>
                            <a:cs typeface="+mn-cs"/>
                          </a:endParaRPr>
                        </a:p>
                      </a:txBody>
                      <a:tcPr marL="133394" marR="133394" marT="133394" marB="133394"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3394" marR="133394" marT="133394" marB="133394">
                        <a:blipFill rotWithShape="0">
                          <a:blip r:embed="rId4"/>
                          <a:stretch>
                            <a:fillRect l="-252219" t="-352" r="-522" b="-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0"/>
                      </a:ext>
                    </a:extLst>
                  </a:tr>
                  <a:tr h="449668">
                    <a:tc>
                      <a:txBody>
                        <a:bodyPr/>
                        <a:lstStyle/>
                        <a:p>
                          <a:pPr marL="0" lvl="0" indent="0" algn="ctr" defTabSz="624078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zh-TW" sz="1200" kern="1200" spc="30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方正兰亭准黑_GBK" panose="02000000000000000000" pitchFamily="2" charset="-122"/>
                              <a:cs typeface="+mn-cs"/>
                            </a:rPr>
                            <a:t>1</a:t>
                          </a:r>
                          <a:endParaRPr sz="1200" kern="1200" spc="3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方正兰亭准黑_GBK" panose="02000000000000000000" pitchFamily="2" charset="-122"/>
                            <a:cs typeface="+mn-cs"/>
                          </a:endParaRPr>
                        </a:p>
                      </a:txBody>
                      <a:tcPr marL="133394" marR="133394" marT="133394" marB="133394"/>
                    </a:tc>
                    <a:tc>
                      <a:txBody>
                        <a:bodyPr/>
                        <a:lstStyle/>
                        <a:p>
                          <a:pPr marL="0" lvl="0" indent="0" algn="ctr" defTabSz="624078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zh-TW" sz="1200" kern="1200" spc="30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方正兰亭准黑_GBK" panose="02000000000000000000" pitchFamily="2" charset="-122"/>
                              <a:cs typeface="+mn-cs"/>
                            </a:rPr>
                            <a:t>234</a:t>
                          </a:r>
                          <a:endParaRPr sz="1200" kern="1200" spc="3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方正兰亭准黑_GBK" panose="02000000000000000000" pitchFamily="2" charset="-122"/>
                            <a:cs typeface="+mn-cs"/>
                          </a:endParaRPr>
                        </a:p>
                      </a:txBody>
                      <a:tcPr marL="133394" marR="133394" marT="133394" marB="133394"/>
                    </a:tc>
                    <a:tc>
                      <a:txBody>
                        <a:bodyPr/>
                        <a:lstStyle/>
                        <a:p>
                          <a:pPr marL="0" lvl="0" indent="0" algn="ctr" defTabSz="624078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zh-TW" sz="1200" kern="1200" spc="3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方正兰亭准黑_GBK" panose="02000000000000000000" pitchFamily="2" charset="-122"/>
                              <a:cs typeface="+mn-cs"/>
                            </a:rPr>
                            <a:t>16973.29 </a:t>
                          </a:r>
                          <a:endParaRPr sz="1200" kern="1200" spc="3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方正兰亭准黑_GBK" panose="02000000000000000000" pitchFamily="2" charset="-122"/>
                            <a:cs typeface="+mn-cs"/>
                          </a:endParaRPr>
                        </a:p>
                      </a:txBody>
                      <a:tcPr marL="133394" marR="133394" marT="133394" marB="133394"/>
                    </a:tc>
                    <a:tc vMerge="1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1"/>
                      </a:ext>
                    </a:extLst>
                  </a:tr>
                  <a:tr h="449668">
                    <a:tc>
                      <a:txBody>
                        <a:bodyPr/>
                        <a:lstStyle/>
                        <a:p>
                          <a:pPr marL="0" lvl="0" indent="0" algn="ctr" defTabSz="624078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zh-TW" sz="1200" kern="1200" spc="3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方正兰亭准黑_GBK" panose="02000000000000000000" pitchFamily="2" charset="-122"/>
                              <a:cs typeface="+mn-cs"/>
                            </a:rPr>
                            <a:t>2</a:t>
                          </a:r>
                          <a:endParaRPr sz="1200" kern="1200" spc="3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方正兰亭准黑_GBK" panose="02000000000000000000" pitchFamily="2" charset="-122"/>
                            <a:cs typeface="+mn-cs"/>
                          </a:endParaRPr>
                        </a:p>
                      </a:txBody>
                      <a:tcPr marL="133394" marR="133394" marT="133394" marB="133394"/>
                    </a:tc>
                    <a:tc>
                      <a:txBody>
                        <a:bodyPr/>
                        <a:lstStyle/>
                        <a:p>
                          <a:pPr marL="0" lvl="0" indent="0" algn="ctr" defTabSz="624078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zh-TW" sz="1200" kern="1200" spc="3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方正兰亭准黑_GBK" panose="02000000000000000000" pitchFamily="2" charset="-122"/>
                              <a:cs typeface="+mn-cs"/>
                            </a:rPr>
                            <a:t>266</a:t>
                          </a:r>
                          <a:endParaRPr sz="1200" kern="1200" spc="3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方正兰亭准黑_GBK" panose="02000000000000000000" pitchFamily="2" charset="-122"/>
                            <a:cs typeface="+mn-cs"/>
                          </a:endParaRPr>
                        </a:p>
                      </a:txBody>
                      <a:tcPr marL="133394" marR="133394" marT="133394" marB="133394"/>
                    </a:tc>
                    <a:tc>
                      <a:txBody>
                        <a:bodyPr/>
                        <a:lstStyle/>
                        <a:p>
                          <a:pPr marL="0" lvl="0" indent="0" algn="ctr" defTabSz="624078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zh-TW" sz="1200" kern="1200" spc="3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方正兰亭准黑_GBK" panose="02000000000000000000" pitchFamily="2" charset="-122"/>
                              <a:cs typeface="+mn-cs"/>
                            </a:rPr>
                            <a:t>12871.74</a:t>
                          </a:r>
                          <a:endParaRPr sz="1200" kern="1200" spc="3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方正兰亭准黑_GBK" panose="02000000000000000000" pitchFamily="2" charset="-122"/>
                            <a:cs typeface="+mn-cs"/>
                          </a:endParaRPr>
                        </a:p>
                      </a:txBody>
                      <a:tcPr marL="133394" marR="133394" marT="133394" marB="133394"/>
                    </a:tc>
                    <a:tc vMerge="1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874022"/>
              </p:ext>
            </p:extLst>
          </p:nvPr>
        </p:nvGraphicFramePr>
        <p:xfrm>
          <a:off x="144016" y="3096221"/>
          <a:ext cx="8749034" cy="1643265"/>
        </p:xfrm>
        <a:graphic>
          <a:graphicData uri="http://schemas.openxmlformats.org/drawingml/2006/table">
            <a:tbl>
              <a:tblPr/>
              <a:tblGrid>
                <a:gridCol w="819050">
                  <a:extLst>
                    <a:ext uri="{9D8B030D-6E8A-4147-A177-3AD203B41FA5}">
                      <a16:colId xmlns:a16="http://schemas.microsoft.com/office/drawing/2014/main" xmlns="" val="1875179247"/>
                    </a:ext>
                  </a:extLst>
                </a:gridCol>
                <a:gridCol w="1125181">
                  <a:extLst>
                    <a:ext uri="{9D8B030D-6E8A-4147-A177-3AD203B41FA5}">
                      <a16:colId xmlns:a16="http://schemas.microsoft.com/office/drawing/2014/main" xmlns="" val="2609047279"/>
                    </a:ext>
                  </a:extLst>
                </a:gridCol>
                <a:gridCol w="972114">
                  <a:extLst>
                    <a:ext uri="{9D8B030D-6E8A-4147-A177-3AD203B41FA5}">
                      <a16:colId xmlns:a16="http://schemas.microsoft.com/office/drawing/2014/main" xmlns="" val="2782483414"/>
                    </a:ext>
                  </a:extLst>
                </a:gridCol>
                <a:gridCol w="1093629">
                  <a:extLst>
                    <a:ext uri="{9D8B030D-6E8A-4147-A177-3AD203B41FA5}">
                      <a16:colId xmlns:a16="http://schemas.microsoft.com/office/drawing/2014/main" xmlns="" val="4037180263"/>
                    </a:ext>
                  </a:extLst>
                </a:gridCol>
                <a:gridCol w="850600">
                  <a:extLst>
                    <a:ext uri="{9D8B030D-6E8A-4147-A177-3AD203B41FA5}">
                      <a16:colId xmlns:a16="http://schemas.microsoft.com/office/drawing/2014/main" xmlns="" val="790706885"/>
                    </a:ext>
                  </a:extLst>
                </a:gridCol>
                <a:gridCol w="972114">
                  <a:extLst>
                    <a:ext uri="{9D8B030D-6E8A-4147-A177-3AD203B41FA5}">
                      <a16:colId xmlns:a16="http://schemas.microsoft.com/office/drawing/2014/main" xmlns="" val="456328474"/>
                    </a:ext>
                  </a:extLst>
                </a:gridCol>
                <a:gridCol w="972114">
                  <a:extLst>
                    <a:ext uri="{9D8B030D-6E8A-4147-A177-3AD203B41FA5}">
                      <a16:colId xmlns:a16="http://schemas.microsoft.com/office/drawing/2014/main" xmlns="" val="3124149170"/>
                    </a:ext>
                  </a:extLst>
                </a:gridCol>
                <a:gridCol w="895959">
                  <a:extLst>
                    <a:ext uri="{9D8B030D-6E8A-4147-A177-3AD203B41FA5}">
                      <a16:colId xmlns:a16="http://schemas.microsoft.com/office/drawing/2014/main" xmlns="" val="597499910"/>
                    </a:ext>
                  </a:extLst>
                </a:gridCol>
                <a:gridCol w="1048273">
                  <a:extLst>
                    <a:ext uri="{9D8B030D-6E8A-4147-A177-3AD203B41FA5}">
                      <a16:colId xmlns:a16="http://schemas.microsoft.com/office/drawing/2014/main" xmlns="" val="4020607009"/>
                    </a:ext>
                  </a:extLst>
                </a:gridCol>
              </a:tblGrid>
              <a:tr h="547755">
                <a:tc>
                  <a:txBody>
                    <a:bodyPr/>
                    <a:lstStyle/>
                    <a:p>
                      <a:pPr marL="0" lvl="0" indent="0" algn="ctr" defTabSz="624078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kern="1200" spc="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Group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624078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kern="1200" spc="3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GRE.Score</a:t>
                      </a:r>
                      <a:r>
                        <a:rPr lang="en-US" sz="1200" kern="1200" spc="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     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624078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kern="1200" spc="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TOEFL</a:t>
                      </a:r>
                      <a:r>
                        <a:rPr lang="en-US" sz="1200" kern="1200" spc="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.</a:t>
                      </a:r>
                    </a:p>
                    <a:p>
                      <a:pPr marL="0" lvl="0" indent="0" algn="ctr" defTabSz="624078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kern="1200" spc="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Score </a:t>
                      </a:r>
                      <a:r>
                        <a:rPr lang="en-US" sz="1200" kern="1200" spc="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624078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kern="1200" spc="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  University.Rating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624078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kern="1200" spc="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 SOP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624078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kern="1200" spc="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LOR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624078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kern="1200" spc="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CGPA  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624078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kern="1200" spc="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Research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624078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kern="1200" spc="3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Chance.of.Admit</a:t>
                      </a:r>
                      <a:endParaRPr lang="en-US" sz="1200" kern="1200" spc="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方正兰亭准黑_GBK" panose="02000000000000000000" pitchFamily="2" charset="-122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45532434"/>
                  </a:ext>
                </a:extLst>
              </a:tr>
              <a:tr h="547755">
                <a:tc>
                  <a:txBody>
                    <a:bodyPr/>
                    <a:lstStyle/>
                    <a:p>
                      <a:pPr marL="0" lvl="0" indent="0" algn="ctr" defTabSz="624078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zh-TW" sz="1200" kern="1200" spc="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1(</a:t>
                      </a:r>
                      <a:r>
                        <a:rPr lang="zh-TW" altLang="en-US" sz="1200" kern="1200" spc="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拒絕</a:t>
                      </a:r>
                      <a:r>
                        <a:rPr lang="en-US" altLang="zh-TW" sz="1200" kern="1200" spc="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)</a:t>
                      </a:r>
                      <a:endParaRPr lang="en-US" altLang="zh-TW" sz="1200" kern="1200" spc="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方正兰亭准黑_GBK" panose="02000000000000000000" pitchFamily="2" charset="-122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624078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200" kern="1200" spc="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  </a:t>
                      </a:r>
                      <a:r>
                        <a:rPr lang="en-US" altLang="zh-TW" sz="1200" kern="1200" spc="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307.767  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624078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200" kern="1200" spc="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    </a:t>
                      </a:r>
                      <a:r>
                        <a:rPr lang="en-US" altLang="zh-TW" sz="1200" kern="1200" spc="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102.898</a:t>
                      </a:r>
                      <a:endParaRPr lang="en-US" altLang="zh-TW" sz="1200" kern="1200" spc="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方正兰亭准黑_GBK" panose="02000000000000000000" pitchFamily="2" charset="-122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624078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zh-TW" sz="1200" kern="1200" spc="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2.477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624078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zh-TW" sz="1200" kern="1200" spc="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2.861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624078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200" kern="1200" spc="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   </a:t>
                      </a:r>
                      <a:r>
                        <a:rPr lang="en-US" altLang="zh-TW" sz="1200" kern="1200" spc="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3.081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624078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zh-TW" sz="1200" kern="1200" spc="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8.168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624078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zh-TW" sz="1200" kern="1200" spc="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0.293     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624078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zh-TW" sz="1200" kern="1200" spc="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0.629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90431917"/>
                  </a:ext>
                </a:extLst>
              </a:tr>
              <a:tr h="547755">
                <a:tc>
                  <a:txBody>
                    <a:bodyPr/>
                    <a:lstStyle/>
                    <a:p>
                      <a:pPr marL="0" lvl="0" indent="0" algn="ctr" defTabSz="624078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zh-TW" sz="1200" kern="1200" spc="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2(</a:t>
                      </a:r>
                      <a:r>
                        <a:rPr lang="zh-TW" altLang="en-US" sz="1200" kern="1200" spc="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錄取</a:t>
                      </a:r>
                      <a:r>
                        <a:rPr lang="en-US" altLang="zh-TW" sz="1200" kern="1200" spc="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)</a:t>
                      </a:r>
                      <a:endParaRPr lang="en-US" altLang="zh-TW" sz="1200" kern="1200" spc="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方正兰亭准黑_GBK" panose="02000000000000000000" pitchFamily="2" charset="-122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624078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200" kern="1200" spc="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 </a:t>
                      </a:r>
                      <a:r>
                        <a:rPr lang="en-US" altLang="zh-TW" sz="1200" kern="1200" spc="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326.368  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624078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200" kern="1200" spc="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    </a:t>
                      </a:r>
                      <a:r>
                        <a:rPr lang="en-US" altLang="zh-TW" sz="1200" kern="1200" spc="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112.073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624078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zh-TW" sz="1200" kern="1200" spc="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3.838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624078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zh-TW" sz="1200" kern="1200" spc="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  3.957 </a:t>
                      </a:r>
                      <a:r>
                        <a:rPr lang="en-US" altLang="zh-TW" sz="1200" kern="1200" spc="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624078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200" kern="1200" spc="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   </a:t>
                      </a:r>
                      <a:r>
                        <a:rPr lang="en-US" altLang="zh-TW" sz="1200" kern="1200" spc="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3.942</a:t>
                      </a:r>
                      <a:endParaRPr lang="en-US" altLang="zh-TW" sz="1200" kern="1200" spc="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方正兰亭准黑_GBK" panose="02000000000000000000" pitchFamily="2" charset="-122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624078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zh-TW" sz="1200" kern="1200" spc="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9.041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624078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zh-TW" sz="1200" kern="1200" spc="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0.863    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624078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zh-TW" sz="1200" kern="1200" spc="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方正兰亭准黑_GBK" panose="02000000000000000000" pitchFamily="2" charset="-122"/>
                          <a:cs typeface="+mn-cs"/>
                        </a:rPr>
                        <a:t>0.827</a:t>
                      </a:r>
                      <a:endParaRPr lang="en-US" altLang="zh-TW" sz="1200" kern="1200" spc="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方正兰亭准黑_GBK" panose="02000000000000000000" pitchFamily="2" charset="-122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814877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201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255">
        <p14:pan dir="u"/>
      </p:transition>
    </mc:Choice>
    <mc:Fallback xmlns="">
      <p:transition spd="slow" advTm="425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666466" y="-1995092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K = 2</a:t>
            </a:r>
            <a:endParaRPr lang="en-US" sz="2000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226" y="832021"/>
            <a:ext cx="6368240" cy="419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0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255">
        <p14:pan dir="u"/>
      </p:transition>
    </mc:Choice>
    <mc:Fallback xmlns="">
      <p:transition spd="slow" advTm="425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513687" y="-1977383"/>
            <a:ext cx="8960556" cy="50403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937638" y="-1041304"/>
            <a:ext cx="8960556" cy="50403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248755" y="-843297"/>
            <a:ext cx="8960556" cy="50403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672706" y="38787"/>
            <a:ext cx="8960556" cy="5040313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6660742" y="1962119"/>
            <a:ext cx="1440120" cy="1440120"/>
          </a:xfrm>
          <a:prstGeom prst="ellipse">
            <a:avLst/>
          </a:prstGeom>
          <a:solidFill>
            <a:srgbClr val="5959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ea typeface="方正兰亭准黑_GBK" panose="02000000000000000000" pitchFamily="2" charset="-122"/>
              </a:rPr>
              <a:t>5</a:t>
            </a:r>
            <a:endParaRPr lang="zh-CN" altLang="en-US" sz="6000" dirty="0">
              <a:ea typeface="方正兰亭准黑_GBK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31893" y="3536949"/>
            <a:ext cx="279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300" dirty="0" err="1" smtClean="0">
                <a:solidFill>
                  <a:srgbClr val="17B59E"/>
                </a:solidFill>
                <a:ea typeface="方正兰亭准黑_GBK" panose="02000000000000000000" pitchFamily="2" charset="-122"/>
              </a:rPr>
              <a:t>Crawler&amp;TextMining</a:t>
            </a:r>
            <a:endParaRPr lang="zh-CN" altLang="en-US" spc="300" dirty="0">
              <a:solidFill>
                <a:srgbClr val="17B59E"/>
              </a:solidFill>
              <a:ea typeface="方正兰亭准黑_GBK" panose="02000000000000000000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24698" y="3958516"/>
            <a:ext cx="2455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  <a:ea typeface="方正兰亭准黑_GBK" panose="02000000000000000000" pitchFamily="2" charset="-122"/>
              </a:rPr>
              <a:t>Try to find </a:t>
            </a:r>
            <a:r>
              <a:rPr lang="en-US" sz="1400" dirty="0" smtClean="0">
                <a:latin typeface="+mn-lt"/>
                <a:ea typeface="方正兰亭准黑_GBK" panose="02000000000000000000" pitchFamily="2" charset="-122"/>
              </a:rPr>
              <a:t>some latent </a:t>
            </a:r>
            <a:r>
              <a:rPr lang="en-US" sz="1400" dirty="0">
                <a:latin typeface="+mn-lt"/>
                <a:ea typeface="方正兰亭准黑_GBK" panose="02000000000000000000" pitchFamily="2" charset="-122"/>
              </a:rPr>
              <a:t>variable</a:t>
            </a:r>
          </a:p>
        </p:txBody>
      </p:sp>
    </p:spTree>
    <p:extLst>
      <p:ext uri="{BB962C8B-B14F-4D97-AF65-F5344CB8AC3E}">
        <p14:creationId xmlns:p14="http://schemas.microsoft.com/office/powerpoint/2010/main" val="7959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6818">
        <p14:doors dir="vert"/>
      </p:transition>
    </mc:Choice>
    <mc:Fallback xmlns="">
      <p:transition spd="slow" advTm="68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666466" y="-1995092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38372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Try to find latent variable</a:t>
            </a:r>
          </a:p>
          <a:p>
            <a:endParaRPr lang="en-US" altLang="zh-TW" sz="2000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99" y="1051118"/>
            <a:ext cx="4331523" cy="2682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634" y="543807"/>
            <a:ext cx="3468166" cy="346816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3903931"/>
            <a:ext cx="91823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25450" lvl="0" indent="-285750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•"/>
            </a:pP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PTT </a:t>
            </a:r>
            <a:r>
              <a:rPr lang="en-US" altLang="zh-TW" sz="12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studyabroad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 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共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825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篇心得文</a:t>
            </a:r>
          </a:p>
          <a:p>
            <a:pPr marL="425450" lvl="0" indent="-285750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•"/>
            </a:pP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濾掉推文及語助詞</a:t>
            </a:r>
          </a:p>
          <a:p>
            <a:pPr marL="425450" lvl="0" indent="-285750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•"/>
            </a:pP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頻率最高前六名為：教授、研究、面試、時間、經驗、領域</a:t>
            </a:r>
          </a:p>
          <a:p>
            <a:pPr marL="425450" lvl="0" indent="-285750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•"/>
            </a:pP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隱藏版高頻率字詞：中研院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(278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次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)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、博士班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(276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次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)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、作品集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(251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次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)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、書卷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(221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次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)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、補習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(220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次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)</a:t>
            </a:r>
            <a:endParaRPr lang="zh-TW" altLang="en-US" sz="1200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  <a:p>
            <a:pPr marL="285750" indent="-285750">
              <a:buFont typeface="Arial" charset="0"/>
              <a:buChar char="•"/>
            </a:pPr>
            <a:endParaRPr lang="en-US" sz="1200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622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255">
        <p14:pan dir="u"/>
      </p:transition>
    </mc:Choice>
    <mc:Fallback xmlns="">
      <p:transition spd="slow" advTm="425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513687" y="-1977383"/>
            <a:ext cx="8960556" cy="50403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937638" y="-1041304"/>
            <a:ext cx="8960556" cy="50403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248755" y="-843297"/>
            <a:ext cx="8960556" cy="50403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672706" y="38787"/>
            <a:ext cx="8960556" cy="5040313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6660742" y="1962119"/>
            <a:ext cx="1440120" cy="1440120"/>
          </a:xfrm>
          <a:prstGeom prst="ellipse">
            <a:avLst/>
          </a:prstGeom>
          <a:solidFill>
            <a:srgbClr val="5959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ea typeface="方正兰亭准黑_GBK" panose="02000000000000000000" pitchFamily="2" charset="-122"/>
              </a:rPr>
              <a:t>6</a:t>
            </a:r>
            <a:endParaRPr lang="zh-CN" altLang="en-US" sz="6000" dirty="0">
              <a:ea typeface="方正兰亭准黑_GBK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576186" y="3546251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300" dirty="0">
                <a:solidFill>
                  <a:srgbClr val="17B59E"/>
                </a:solidFill>
                <a:ea typeface="方正兰亭准黑_GBK" panose="02000000000000000000" pitchFamily="2" charset="-122"/>
              </a:rPr>
              <a:t>Online </a:t>
            </a:r>
            <a:r>
              <a:rPr lang="en-US" altLang="zh-CN" spc="300" dirty="0" err="1" smtClean="0">
                <a:solidFill>
                  <a:srgbClr val="17B59E"/>
                </a:solidFill>
                <a:ea typeface="方正兰亭准黑_GBK" panose="02000000000000000000" pitchFamily="2" charset="-122"/>
              </a:rPr>
              <a:t>Api</a:t>
            </a:r>
            <a:endParaRPr lang="zh-CN" altLang="en-US" spc="300" dirty="0">
              <a:solidFill>
                <a:srgbClr val="17B59E"/>
              </a:solidFill>
              <a:ea typeface="方正兰亭准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932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6818">
        <p14:doors dir="vert"/>
      </p:transition>
    </mc:Choice>
    <mc:Fallback xmlns="">
      <p:transition spd="slow" advTm="68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772418" y="1656084"/>
            <a:ext cx="37626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latin typeface="+mn-lt"/>
                <a:ea typeface="方正兰亭准黑_GBK" panose="02000000000000000000" pitchFamily="2" charset="-122"/>
              </a:rPr>
              <a:t>THANK YOU!</a:t>
            </a:r>
            <a:endParaRPr lang="zh-CN" altLang="en-US" sz="5400" dirty="0">
              <a:solidFill>
                <a:srgbClr val="17B59E"/>
              </a:solidFill>
              <a:latin typeface="+mn-lt"/>
              <a:ea typeface="方正兰亭准黑_GBK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76460" y="2554264"/>
            <a:ext cx="1446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Presenter</a:t>
            </a:r>
            <a:r>
              <a:rPr lang="zh-CN" altLang="en-US" sz="1200" dirty="0" smtClean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：</a:t>
            </a:r>
            <a:r>
              <a:rPr lang="en-US" altLang="zh-CN" sz="1200" dirty="0" smtClean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Group 1</a:t>
            </a:r>
            <a:endParaRPr lang="zh-CN" altLang="en-US" sz="1200" dirty="0">
              <a:solidFill>
                <a:srgbClr val="17B59E"/>
              </a:solidFill>
              <a:latin typeface="+mn-lt"/>
              <a:ea typeface="方正兰亭准黑_GBK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44574" y="2554264"/>
            <a:ext cx="13374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Date</a:t>
            </a:r>
            <a:r>
              <a:rPr lang="zh-CN" altLang="en-US" sz="1200" dirty="0" smtClean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：</a:t>
            </a:r>
            <a:r>
              <a:rPr lang="en-US" altLang="zh-CN" sz="1200" dirty="0" smtClean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2019.06.25</a:t>
            </a:r>
            <a:endParaRPr lang="zh-CN" altLang="en-US" sz="1200" dirty="0">
              <a:solidFill>
                <a:srgbClr val="17B59E"/>
              </a:solidFill>
              <a:latin typeface="+mn-lt"/>
              <a:ea typeface="方正兰亭准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2419625"/>
      </p:ext>
    </p:extLst>
  </p:cSld>
  <p:clrMapOvr>
    <a:masterClrMapping/>
  </p:clrMapOvr>
  <p:transition spd="slow" advTm="7885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4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4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666466" y="-1995092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2355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Before we start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330" y="647154"/>
            <a:ext cx="4248472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09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255">
        <p14:pan dir="u"/>
      </p:transition>
    </mc:Choice>
    <mc:Fallback xmlns="">
      <p:transition spd="slow" advTm="425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513687" y="-1977383"/>
            <a:ext cx="8960556" cy="50403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937638" y="-1041304"/>
            <a:ext cx="8960556" cy="50403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248755" y="-843297"/>
            <a:ext cx="8960556" cy="50403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672706" y="92782"/>
            <a:ext cx="8960556" cy="5040313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6660742" y="2016114"/>
            <a:ext cx="1440120" cy="1440120"/>
          </a:xfrm>
          <a:prstGeom prst="ellipse">
            <a:avLst/>
          </a:prstGeom>
          <a:solidFill>
            <a:srgbClr val="5959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1</a:t>
            </a:r>
            <a:endParaRPr lang="zh-CN" altLang="en-US" sz="6000" dirty="0"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72770" y="3600246"/>
            <a:ext cx="1813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300" dirty="0" smtClean="0">
                <a:solidFill>
                  <a:srgbClr val="17B59E"/>
                </a:solidFill>
                <a:latin typeface="+mn-lt"/>
                <a:ea typeface="方正兰亭准黑_GBK" panose="02000000000000000000" pitchFamily="2" charset="-122"/>
              </a:rPr>
              <a:t>Introduction</a:t>
            </a:r>
            <a:endParaRPr lang="zh-CN" altLang="en-US" spc="300" dirty="0">
              <a:solidFill>
                <a:srgbClr val="17B59E"/>
              </a:solidFill>
              <a:latin typeface="+mn-lt"/>
              <a:ea typeface="方正兰亭准黑_GBK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939401" y="396027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zh-CN" altLang="en-US" sz="1400" dirty="0">
              <a:solidFill>
                <a:srgbClr val="17B59E"/>
              </a:solidFill>
              <a:latin typeface="+mn-lt"/>
              <a:ea typeface="方正兰亭准黑_GBK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Tm="6328">
        <p15:prstTrans prst="origami"/>
      </p:transition>
    </mc:Choice>
    <mc:Fallback xmlns="">
      <p:transition spd="slow" advTm="63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4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666466" y="-1995092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1862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Data Source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242" y="1224012"/>
            <a:ext cx="5741935" cy="26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8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255">
        <p14:pan dir="u"/>
      </p:transition>
    </mc:Choice>
    <mc:Fallback xmlns="">
      <p:transition spd="slow" advTm="425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666466" y="-1995092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參數介紹</a:t>
            </a:r>
            <a:endParaRPr lang="en-US" altLang="zh-TW" sz="2000" spc="300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</p:txBody>
      </p:sp>
      <p:pic>
        <p:nvPicPr>
          <p:cNvPr id="24" name="Google Shape;66;p15"/>
          <p:cNvPicPr preferRelativeResize="0"/>
          <p:nvPr/>
        </p:nvPicPr>
        <p:blipFill rotWithShape="1">
          <a:blip r:embed="rId4">
            <a:alphaModFix/>
          </a:blip>
          <a:srcRect l="4141" t="4552"/>
          <a:stretch/>
        </p:blipFill>
        <p:spPr>
          <a:xfrm>
            <a:off x="141817" y="1079996"/>
            <a:ext cx="4104344" cy="325501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29"/>
          <p:cNvSpPr txBox="1"/>
          <p:nvPr/>
        </p:nvSpPr>
        <p:spPr>
          <a:xfrm>
            <a:off x="4264735" y="1007988"/>
            <a:ext cx="4447051" cy="3631763"/>
          </a:xfrm>
          <a:prstGeom prst="rect">
            <a:avLst/>
          </a:prstGeom>
          <a:solidFill>
            <a:srgbClr val="595959"/>
          </a:solidFill>
        </p:spPr>
        <p:txBody>
          <a:bodyPr wrap="none" rtlCol="0">
            <a:spAutoFit/>
          </a:bodyPr>
          <a:lstStyle/>
          <a:p>
            <a:pPr marL="540018" indent="-285750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•"/>
            </a:pP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GRE Score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GRE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成績，滿分為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340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r>
              <a:rPr lang="zh-TW" altLang="en-US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r>
              <a:rPr lang="en-US" altLang="zh-TW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資料中最低分為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290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分，最高分為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340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</a:p>
          <a:p>
            <a:pPr marL="540018" indent="-285750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•"/>
            </a:pP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TOEFL Score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TOEFL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成績，滿分為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120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r>
              <a:rPr lang="zh-TW" altLang="en-US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r>
              <a:rPr lang="en-US" altLang="zh-TW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資料中最低分為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92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分，最高分為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120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</a:p>
          <a:p>
            <a:pPr marL="540018" indent="-285750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•"/>
            </a:pP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University Ranking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⼤學排名</a:t>
            </a:r>
            <a:r>
              <a:rPr lang="zh-TW" altLang="en-US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分為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五個等級，最低等為 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，最⾼等為 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40018" indent="-285750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•"/>
            </a:pP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SOP</a:t>
            </a:r>
            <a:r>
              <a:rPr lang="zh-TW" altLang="en-US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Statement of purpose </a:t>
            </a:r>
            <a:r>
              <a:rPr lang="zh-TW" altLang="en-US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申請動機，</a:t>
            </a:r>
            <a:r>
              <a:rPr lang="en-US" altLang="zh-TW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最低 </a:t>
            </a:r>
            <a:r>
              <a:rPr lang="en-US" altLang="zh-TW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分，最⾼ </a:t>
            </a:r>
            <a:r>
              <a:rPr lang="en-US" altLang="zh-TW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 </a:t>
            </a:r>
            <a:r>
              <a:rPr lang="zh-TW" altLang="en-US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</a:p>
          <a:p>
            <a:pPr marL="540018" indent="-285750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•"/>
            </a:pPr>
            <a:r>
              <a:rPr lang="en-US" altLang="zh-TW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LOR</a:t>
            </a:r>
            <a:r>
              <a:rPr lang="zh-TW" altLang="en-US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Letter of recommendation </a:t>
            </a:r>
            <a:r>
              <a:rPr lang="zh-TW" altLang="en-US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推薦信強度，</a:t>
            </a:r>
            <a:r>
              <a:rPr lang="en-US" altLang="zh-TW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最低 </a:t>
            </a:r>
            <a:r>
              <a:rPr lang="en-US" altLang="zh-TW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分，最⾼ </a:t>
            </a:r>
            <a:r>
              <a:rPr lang="en-US" altLang="zh-TW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 </a:t>
            </a:r>
            <a:r>
              <a:rPr lang="zh-TW" altLang="en-US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</a:p>
          <a:p>
            <a:pPr marL="540018" indent="-285750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•"/>
            </a:pPr>
            <a:r>
              <a:rPr lang="en-US" altLang="zh-TW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CGPA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Undergraduate GPA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在校成績</a:t>
            </a:r>
            <a:r>
              <a:rPr lang="zh-TW" altLang="en-US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⾼分 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 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分，本資料中最⾼ 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9.92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，最低 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6.8</a:t>
            </a:r>
            <a:endParaRPr lang="zh-TW" altLang="en-US" sz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40018" indent="-285750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•"/>
            </a:pP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Research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申請者是否發表研究論⽂</a:t>
            </a:r>
            <a:r>
              <a:rPr lang="zh-TW" altLang="en-US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或相關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著作</a:t>
            </a:r>
            <a:r>
              <a:rPr lang="zh-TW" altLang="en-US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發表為 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，有發表為 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pPr marL="540018" indent="-285750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•"/>
            </a:pP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Chance of Admit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申請者錄取 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UCLA 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的機率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45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255">
        <p14:pan dir="u"/>
      </p:transition>
    </mc:Choice>
    <mc:Fallback xmlns="">
      <p:transition spd="slow" advTm="425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513687" y="-1977383"/>
            <a:ext cx="8960556" cy="50403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937638" y="-1041304"/>
            <a:ext cx="8960556" cy="50403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248755" y="-843297"/>
            <a:ext cx="8960556" cy="50403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672706" y="38787"/>
            <a:ext cx="8960556" cy="5040313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6660742" y="1962119"/>
            <a:ext cx="1440120" cy="1440120"/>
          </a:xfrm>
          <a:prstGeom prst="ellipse">
            <a:avLst/>
          </a:prstGeom>
          <a:solidFill>
            <a:srgbClr val="5959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ea typeface="方正兰亭准黑_GBK" panose="02000000000000000000" pitchFamily="2" charset="-122"/>
              </a:rPr>
              <a:t>2</a:t>
            </a:r>
            <a:endParaRPr lang="zh-CN" altLang="en-US" sz="6000" dirty="0">
              <a:ea typeface="方正兰亭准黑_GBK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06112" y="3546251"/>
            <a:ext cx="1866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300" dirty="0">
                <a:solidFill>
                  <a:srgbClr val="17B59E"/>
                </a:solidFill>
                <a:ea typeface="方正兰亭准黑_GBK" panose="02000000000000000000" pitchFamily="2" charset="-122"/>
              </a:rPr>
              <a:t>Visualization</a:t>
            </a:r>
            <a:endParaRPr lang="zh-CN" altLang="en-US" spc="300" dirty="0">
              <a:solidFill>
                <a:srgbClr val="17B59E"/>
              </a:solidFill>
              <a:ea typeface="方正兰亭准黑_GBK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93284" y="3906281"/>
            <a:ext cx="333084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400" dirty="0" smtClean="0">
                <a:latin typeface="+mn-lt"/>
                <a:ea typeface="方正兰亭准黑_GBK" panose="02000000000000000000" pitchFamily="2" charset="-122"/>
              </a:rPr>
              <a:t>Histogram, Histogram with Research Factor</a:t>
            </a:r>
            <a:br>
              <a:rPr lang="en-US" altLang="zh-CN" sz="1400" dirty="0" smtClean="0">
                <a:latin typeface="+mn-lt"/>
                <a:ea typeface="方正兰亭准黑_GBK" panose="02000000000000000000" pitchFamily="2" charset="-122"/>
              </a:rPr>
            </a:br>
            <a:r>
              <a:rPr lang="en-US" altLang="zh-CN" sz="1400" dirty="0" smtClean="0">
                <a:latin typeface="+mn-lt"/>
                <a:ea typeface="方正兰亭准黑_GBK" panose="02000000000000000000" pitchFamily="2" charset="-122"/>
              </a:rPr>
              <a:t>Scatter Plot, Correlation Plot</a:t>
            </a:r>
          </a:p>
          <a:p>
            <a:pPr algn="r"/>
            <a:r>
              <a:rPr lang="en-US" altLang="zh-CN" sz="1400" dirty="0">
                <a:latin typeface="+mn-lt"/>
                <a:ea typeface="方正兰亭准黑_GBK" panose="02000000000000000000" pitchFamily="2" charset="-122"/>
              </a:rPr>
              <a:t>Rader Plot</a:t>
            </a:r>
            <a:endParaRPr lang="zh-CN" altLang="en-US" sz="1400" dirty="0">
              <a:latin typeface="+mn-lt"/>
              <a:ea typeface="方正兰亭准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413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6818">
        <p14:doors dir="vert"/>
      </p:transition>
    </mc:Choice>
    <mc:Fallback xmlns="">
      <p:transition spd="slow" advTm="68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666466" y="-1995092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1601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Histogram</a:t>
            </a:r>
          </a:p>
        </p:txBody>
      </p:sp>
      <p:pic>
        <p:nvPicPr>
          <p:cNvPr id="5" name="Google Shape;7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3" y="1656060"/>
            <a:ext cx="2915154" cy="2088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7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5724" y="1656060"/>
            <a:ext cx="2966092" cy="2088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8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67532" y="1656060"/>
            <a:ext cx="3133593" cy="21602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054971" y="1224012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GRE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80842" y="1255605"/>
            <a:ext cx="1015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TOEFL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87437" y="1255605"/>
            <a:ext cx="898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CGPA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6415" y="3616245"/>
            <a:ext cx="27815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平均</a:t>
            </a:r>
            <a:r>
              <a:rPr lang="zh-TW" altLang="en-US" sz="12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分數：</a:t>
            </a:r>
            <a:r>
              <a:rPr lang="en-US" altLang="zh-TW" sz="12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317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TW" sz="12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30~315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與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320~325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分</a:t>
            </a:r>
            <a:r>
              <a:rPr lang="zh-TW" altLang="en-US" sz="12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之</a:t>
            </a:r>
            <a:r>
              <a:rPr lang="en-US" altLang="zh-TW" sz="12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/>
            </a:r>
            <a:br>
              <a:rPr lang="en-US" altLang="zh-TW" sz="12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zh-TW" altLang="en-US" sz="12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間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均有高峰</a:t>
            </a:r>
            <a:r>
              <a:rPr lang="zh-TW" altLang="en-US" sz="12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，顯示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多數</a:t>
            </a:r>
            <a:r>
              <a:rPr lang="zh-TW" altLang="en-US" sz="12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學生</a:t>
            </a:r>
            <a:r>
              <a:rPr lang="en-US" altLang="zh-TW" sz="12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/>
            </a:r>
            <a:br>
              <a:rPr lang="en-US" altLang="zh-TW" sz="12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zh-TW" altLang="en-US" sz="12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分數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落於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320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分附近</a:t>
            </a:r>
          </a:p>
          <a:p>
            <a:pPr marL="285750" indent="-285750">
              <a:buFont typeface="Arial" charset="0"/>
              <a:buChar char="•"/>
            </a:pPr>
            <a:endParaRPr lang="en-US" sz="1200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57946" y="3615899"/>
            <a:ext cx="30219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平均分數：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107</a:t>
            </a:r>
          </a:p>
          <a:p>
            <a:pPr marL="285750" indent="-285750">
              <a:buFont typeface="Arial" charset="0"/>
              <a:buChar char="•"/>
            </a:pP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多數學生的分數落於</a:t>
            </a:r>
            <a:r>
              <a:rPr lang="en-US" altLang="zh-TW" sz="12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100~110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/>
            </a:r>
            <a:b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zh-TW" altLang="en-US" sz="12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且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105~110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的分數最多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22160" y="3616244"/>
            <a:ext cx="34243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25718" indent="-171450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•"/>
            </a:pP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分為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10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個級距</a:t>
            </a:r>
          </a:p>
          <a:p>
            <a:pPr marL="425718" indent="-171450">
              <a:spcBef>
                <a:spcPts val="0"/>
              </a:spcBef>
              <a:spcAft>
                <a:spcPts val="0"/>
              </a:spcAft>
              <a:buSzPts val="1400"/>
              <a:buFont typeface="Arial" charset="0"/>
              <a:buChar char="•"/>
            </a:pP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多數學生的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GPA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位於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8~9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區間</a:t>
            </a:r>
            <a:r>
              <a:rPr lang="zh-TW" altLang="en-US" sz="12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，</a:t>
            </a:r>
            <a:r>
              <a:rPr lang="en-US" altLang="zh-TW" sz="12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/>
            </a:r>
            <a:br>
              <a:rPr lang="en-US" altLang="zh-TW" sz="12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zh-TW" altLang="en-US" sz="12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最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低為</a:t>
            </a:r>
            <a:r>
              <a:rPr lang="en-US" altLang="zh-TW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7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，顯示申請學生在校</a:t>
            </a:r>
            <a:r>
              <a:rPr lang="zh-TW" altLang="en-US" sz="12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成績</a:t>
            </a:r>
            <a:r>
              <a:rPr lang="en-US" altLang="zh-TW" sz="12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/>
            </a:r>
            <a:br>
              <a:rPr lang="en-US" altLang="zh-TW" sz="12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</a:br>
            <a:r>
              <a:rPr lang="zh-TW" altLang="en-US" sz="12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皆</a:t>
            </a:r>
            <a:r>
              <a:rPr lang="zh-TW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為中上程度</a:t>
            </a:r>
          </a:p>
          <a:p>
            <a:endParaRPr lang="en-US" sz="1200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656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255">
        <p14:pan dir="u"/>
      </p:transition>
    </mc:Choice>
    <mc:Fallback xmlns="">
      <p:transition spd="slow" advTm="425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666466" y="-1995092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4567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Histogram with</a:t>
            </a:r>
            <a:r>
              <a:rPr lang="en-US" altLang="zh-CN" sz="2000" dirty="0">
                <a:ea typeface="方正兰亭准黑_GBK" panose="02000000000000000000" pitchFamily="2" charset="-122"/>
              </a:rPr>
              <a:t> </a:t>
            </a:r>
            <a:r>
              <a:rPr lang="en-US" altLang="zh-CN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Research</a:t>
            </a:r>
            <a:r>
              <a:rPr lang="en-US" altLang="zh-CN" sz="2000" dirty="0">
                <a:ea typeface="方正兰亭准黑_GBK" panose="02000000000000000000" pitchFamily="2" charset="-122"/>
              </a:rPr>
              <a:t> </a:t>
            </a:r>
            <a:r>
              <a:rPr lang="en-US" altLang="zh-CN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Factor</a:t>
            </a:r>
            <a:endParaRPr lang="en-US" altLang="zh-TW" sz="2000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54971" y="1224012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GRE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80842" y="1255605"/>
            <a:ext cx="1015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TOEFL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87437" y="1255605"/>
            <a:ext cx="898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CGPA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0" y="1632448"/>
            <a:ext cx="2935446" cy="19518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179" y="1655715"/>
            <a:ext cx="3231513" cy="19285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272" y="1621260"/>
            <a:ext cx="2913854" cy="196304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8074" y="3845916"/>
            <a:ext cx="864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有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方正兰亭准黑_GBK" panose="02000000000000000000" pitchFamily="2" charset="-122"/>
              </a:rPr>
              <a:t>參與研究的學生，在這三者的表現上通常會比沒有參與過研究的來得優異</a:t>
            </a:r>
            <a:endParaRPr lang="en-US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方正兰亭准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360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255">
        <p14:pan dir="u"/>
      </p:transition>
    </mc:Choice>
    <mc:Fallback xmlns="">
      <p:transition spd="slow" advTm="425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591d940fcd3d9.pptx"/>
</p:tagLst>
</file>

<file path=ppt/theme/theme1.xml><?xml version="1.0" encoding="utf-8"?>
<a:theme xmlns:a="http://schemas.openxmlformats.org/drawingml/2006/main" name="Office Theme">
  <a:themeElements>
    <a:clrScheme name="自定义 353">
      <a:dk1>
        <a:sysClr val="windowText" lastClr="000000"/>
      </a:dk1>
      <a:lt1>
        <a:sysClr val="window" lastClr="FFFFFF"/>
      </a:lt1>
      <a:dk2>
        <a:srgbClr val="34833F"/>
      </a:dk2>
      <a:lt2>
        <a:srgbClr val="E7E6E6"/>
      </a:lt2>
      <a:accent1>
        <a:srgbClr val="34833F"/>
      </a:accent1>
      <a:accent2>
        <a:srgbClr val="D24977"/>
      </a:accent2>
      <a:accent3>
        <a:srgbClr val="34833F"/>
      </a:accent3>
      <a:accent4>
        <a:srgbClr val="D24977"/>
      </a:accent4>
      <a:accent5>
        <a:srgbClr val="34833F"/>
      </a:accent5>
      <a:accent6>
        <a:srgbClr val="D24977"/>
      </a:accent6>
      <a:hlink>
        <a:srgbClr val="34833F"/>
      </a:hlink>
      <a:folHlink>
        <a:srgbClr val="D24977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32963" id="{8D9FD139-FE91-194F-9811-50DF5F972ECE}" vid="{6B7D50FA-D86D-414D-992D-B3C2C97F6227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Simple_style</Template>
  <TotalTime>0</TotalTime>
  <Pages>0</Pages>
  <Words>419</Words>
  <Characters>0</Characters>
  <Application>Microsoft Macintosh PowerPoint</Application>
  <DocSecurity>0</DocSecurity>
  <PresentationFormat>Custom</PresentationFormat>
  <Lines>0</Lines>
  <Paragraphs>176</Paragraphs>
  <Slides>25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Calibri</vt:lpstr>
      <vt:lpstr>Calibri Light</vt:lpstr>
      <vt:lpstr>宋体</vt:lpstr>
      <vt:lpstr>微軟正黑體</vt:lpstr>
      <vt:lpstr>微软雅黑</vt:lpstr>
      <vt:lpstr>方正兰亭准黑_GBK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CharactersWithSpaces>0</CharactersWithSpaces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Microsoft Office User</dc:creator>
  <cp:keywords/>
  <dc:description/>
  <cp:lastModifiedBy/>
  <cp:revision>1</cp:revision>
  <dcterms:created xsi:type="dcterms:W3CDTF">2019-06-18T14:14:06Z</dcterms:created>
  <dcterms:modified xsi:type="dcterms:W3CDTF">2019-06-24T06:23:24Z</dcterms:modified>
  <cp:category/>
</cp:coreProperties>
</file>